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 id="2147483672" r:id="rId6"/>
  </p:sldMasterIdLst>
  <p:notesMasterIdLst>
    <p:notesMasterId r:id="rId40"/>
  </p:notesMasterIdLst>
  <p:sldIdLst>
    <p:sldId id="257" r:id="rId7"/>
    <p:sldId id="2147474047" r:id="rId8"/>
    <p:sldId id="2147474049" r:id="rId9"/>
    <p:sldId id="2147474562" r:id="rId10"/>
    <p:sldId id="2147474018" r:id="rId11"/>
    <p:sldId id="2147474029" r:id="rId12"/>
    <p:sldId id="2147474566" r:id="rId13"/>
    <p:sldId id="2147474030" r:id="rId14"/>
    <p:sldId id="2147474019" r:id="rId15"/>
    <p:sldId id="2147474031" r:id="rId16"/>
    <p:sldId id="2147474567" r:id="rId17"/>
    <p:sldId id="2147474573" r:id="rId18"/>
    <p:sldId id="2147474021" r:id="rId19"/>
    <p:sldId id="2147474034" r:id="rId20"/>
    <p:sldId id="2147474568" r:id="rId21"/>
    <p:sldId id="2147474574" r:id="rId22"/>
    <p:sldId id="2147474022" r:id="rId23"/>
    <p:sldId id="2147474020" r:id="rId24"/>
    <p:sldId id="2147474569" r:id="rId25"/>
    <p:sldId id="2147474575" r:id="rId26"/>
    <p:sldId id="2147474023" r:id="rId27"/>
    <p:sldId id="2147474039" r:id="rId28"/>
    <p:sldId id="2147474041" r:id="rId29"/>
    <p:sldId id="2147474576" r:id="rId30"/>
    <p:sldId id="2147474024" r:id="rId31"/>
    <p:sldId id="2147474570" r:id="rId32"/>
    <p:sldId id="2147474571" r:id="rId33"/>
    <p:sldId id="2147474577" r:id="rId34"/>
    <p:sldId id="2147474025" r:id="rId35"/>
    <p:sldId id="2147474578" r:id="rId36"/>
    <p:sldId id="2147474579" r:id="rId37"/>
    <p:sldId id="2147474580" r:id="rId38"/>
    <p:sldId id="214747458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20294D8-F560-49A4-8EE5-29717A0067A8}">
          <p14:sldIdLst>
            <p14:sldId id="257"/>
            <p14:sldId id="2147474047"/>
            <p14:sldId id="2147474049"/>
            <p14:sldId id="2147474562"/>
            <p14:sldId id="2147474018"/>
            <p14:sldId id="2147474029"/>
            <p14:sldId id="2147474566"/>
            <p14:sldId id="2147474030"/>
            <p14:sldId id="2147474019"/>
            <p14:sldId id="2147474031"/>
            <p14:sldId id="2147474567"/>
            <p14:sldId id="2147474573"/>
            <p14:sldId id="2147474021"/>
            <p14:sldId id="2147474034"/>
            <p14:sldId id="2147474568"/>
            <p14:sldId id="2147474574"/>
            <p14:sldId id="2147474022"/>
            <p14:sldId id="2147474020"/>
            <p14:sldId id="2147474569"/>
            <p14:sldId id="2147474575"/>
            <p14:sldId id="2147474023"/>
            <p14:sldId id="2147474039"/>
            <p14:sldId id="2147474041"/>
            <p14:sldId id="2147474576"/>
            <p14:sldId id="2147474024"/>
            <p14:sldId id="2147474570"/>
            <p14:sldId id="2147474571"/>
            <p14:sldId id="2147474577"/>
            <p14:sldId id="2147474025"/>
            <p14:sldId id="2147474578"/>
            <p14:sldId id="2147474579"/>
            <p14:sldId id="2147474580"/>
            <p14:sldId id="214747458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28EE05-893C-A209-7C57-8D9A29E2E4BC}" name="Jonathan Ware" initials="JW" userId="S::jonathan.ware1@england.nhs.uk::a354b5ea-444f-436f-8666-b6d265044ca6" providerId="AD"/>
  <p188:author id="{74A02D0B-9656-A196-38FA-7EBFE4D465C4}" name="Ben Jupp" initials="BJ" userId="S::ben.jupp@england.nhs.uk::a886bb1b-3926-49e2-8d96-1fc7c14dcd1e" providerId="AD"/>
  <p188:author id="{AF2CE613-D2E1-06C4-EE96-754614EDA407}" name="Amy Mcgregor" initials="AM" userId="S::amy.mcgregor1@england.nhs.uk::c90eeb2e-4c3b-450b-a05b-a04cbe363f40" providerId="AD"/>
  <p188:author id="{6DA5F516-6EAF-05BD-E09B-D21FDA1EDCD5}" name="Marigold Wood" initials="MW" userId="S::Marigold.Wood@england.nhs.uk::157773a7-cb05-476a-86d4-06b314770a1d" providerId="AD"/>
  <p188:author id="{C9D6091A-0FC5-A715-8C40-DCD935371BD0}" name="Malti Varshney" initials="MV" userId="S::malti.varshney@england.nhs.uk::6dca4c11-82f5-468a-a31f-46393e3e509b" providerId="AD"/>
  <p188:author id="{64660224-9839-0620-0FC0-1C13B72232BF}" name="Jasmine Swinnerton" initials="JS" userId="S::jasmine.swinnerton1@england.nhs.uk::4022d610-5e11-4446-9e08-40585c2f388e" providerId="AD"/>
  <p188:author id="{FB7F212C-B35C-E9F3-18D5-CCDBA293646C}" name="David Bramley" initials="DB" userId="S::david.bramley@england.nhs.uk::d886348b-33c0-4e26-9d36-d5f7229364c7" providerId="AD"/>
  <p188:author id="{8E0B2E31-9EF4-7510-C23F-8814DDD560D9}" name="Verity Hinde" initials="VH" userId="S::Verity.Hinde@england.nhs.uk::db4dad0c-0600-4e26-8a58-24ce7c462f6b" providerId="AD"/>
  <p188:author id="{575C263A-C980-5C52-1017-642EE5F0EF12}" name="Minal Bakhai" initials="MB" userId="S::minal.bakhai1@england.nhs.uk::aaebc05a-630e-4b6b-8df9-c49d2eaac18d" providerId="AD"/>
  <p188:author id="{C8429642-EDD2-AD59-F914-B615CA16513A}" name="Alfred Fielder" initials="AF" userId="S::alfred.fielder@england.nhs.uk::4be01582-c3f2-4af0-8031-c52bcdf4daa1" providerId="AD"/>
  <p188:author id="{F23F8E4C-499C-198B-3244-26F1A2AC1F65}" name="David" initials="D" userId="David" providerId="None"/>
  <p188:author id="{0DA3BE5C-EAE6-1D48-37F8-F06A8EF7ED46}" name="Kaitlyn Green" initials="KG" userId="S::Kaitlyn.Green@england.nhs.uk::9bb979f6-6411-4fd6-ae2f-ee22bee6dc4e" providerId="AD"/>
  <p188:author id="{1C48C474-AC89-7359-EF8E-DF6BE3DB454C}" name="Ruairi O'connor" initials="RO" userId="S::ruairi.o'connor@england.nhs.uk::f30a60c9-df80-42ce-b680-1144742c331d" providerId="AD"/>
  <p188:author id="{115BAE8A-871A-4B3C-FE6C-1F38736B2C6E}" name="Joseph Skelton" initials="JS" userId="S::Joseph.Skelton1@england.nhs.uk::ddfedf6b-341b-4350-a38f-3fa35d6726a9" providerId="AD"/>
  <p188:author id="{5AE5698C-3CA8-E157-D693-50E10827BA21}" name="Mary Gough" initials="MG" userId="S::mary.gough5@england.nhs.uk::d180bd35-5f81-4789-878d-56d3b3622e7b" providerId="AD"/>
  <p188:author id="{F62245B2-21A5-976F-E621-0FB98671AF4B}" name="Anne Pollock" initials="AP" userId="S::anne.pollock3@england.nhs.uk::164d5df6-b215-4300-a2ad-fdcb29a51cbc" providerId="AD"/>
  <p188:author id="{40386CB2-828E-4464-7C19-48005C6C715C}" name="Laura Wilkes" initials="LW" userId="S::laura.wilkes2@england.nhs.uk::9329856e-ece8-4e2c-ab49-8e05ea207612" providerId="AD"/>
  <p188:author id="{07AFC5BC-5645-FF29-BC28-30FE1702803A}" name="Toby Hyde" initials="TH" userId="S::toby.hyde@england.nhs.uk::080f8702-20ad-4688-a315-060bf6313e66" providerId="AD"/>
  <p188:author id="{4EE6A4C0-124F-30DE-CAEA-3AAE08AA1A5C}" name="Ian Ellis" initials="IE" userId="S::ian.ellis6@england.nhs.uk::765c5f73-105e-4434-a563-974106750807" providerId="AD"/>
  <p188:author id="{1CA27AC7-0264-CE0B-CF63-4FCB3DD17074}" name="Gabi Darby" initials="GD" userId="S::gabi.darby@england.nhs.uk::c5c3ff6c-fdd3-448a-80cd-0b3b749d8a8c" providerId="AD"/>
  <p188:author id="{6225C6D7-56BA-F610-99C6-3AEFDAD65CC4}" name="Adrian Bartlett" initials="AB" userId="S::adrian.bartlett1@england.nhs.uk::dd9d2a51-c3be-4882-a02a-0a3c7f9c3de2" providerId="AD"/>
  <p188:author id="{57876DE2-4E33-CF3D-BAF6-9FF67A3307DB}" name="Olivia Passey" initials="OP" userId="S::olivia.passey@england.nhs.uk::4a506fe6-5552-40eb-ac79-04d3e7b47537" providerId="AD"/>
  <p188:author id="{FE015CEA-1816-6C17-A547-DE26575F524E}" name="Lucy Glasspool" initials="LG" userId="S::lucy.glasspool@england.nhs.uk::56cb4d29-d5ed-4da1-a36e-c893e6ddc1c9" providerId="AD"/>
  <p188:author id="{B7728CF2-57F3-6F55-609F-CF36EF1F64AA}" name="David Russell" initials="DR" userId="S::david.russell7@england.nhs.uk::7003d342-0aa3-4962-9446-5ffc103ce58a" providerId="AD"/>
  <p188:author id="{4D8CC5FB-9798-3BB8-B6D0-FFCDCBDCEF63}" name="STEPHANIE SOMERVILLE" initials="SS" userId="S::stephanie.somerville@england.nhs.uk::a1020499-2f43-431d-87a2-36151dc6050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oby Hyde" initials="TH" lastIdx="1" clrIdx="0">
    <p:extLst>
      <p:ext uri="{19B8F6BF-5375-455C-9EA6-DF929625EA0E}">
        <p15:presenceInfo xmlns:p15="http://schemas.microsoft.com/office/powerpoint/2012/main" userId="S::toby.hyde@england.nhs.uk::080f8702-20ad-4688-a315-060bf6313e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EDFFF"/>
    <a:srgbClr val="7DBFFF"/>
    <a:srgbClr val="3B9FFF"/>
    <a:srgbClr val="00468A"/>
    <a:srgbClr val="001843"/>
    <a:srgbClr val="2F528F"/>
    <a:srgbClr val="E6E6E6"/>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8/10/relationships/authors" Target="authors.xml"/><Relationship Id="rId20" Type="http://schemas.openxmlformats.org/officeDocument/2006/relationships/slide" Target="slides/slide14.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nhsengland.sharepoint.com/sites/MediumTermStrategy/Shared%20Documents/General/2.%20External%20Engagement%20NHS@75/L.%20Analysis%20of%20NHS@75%20engagement/2305424%20NHS@75%20feedback%20track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nhsengland.sharepoint.com/sites/MediumTermStrategy/Shared%20Documents/General/2.%20External%20Engagement%20NHS@75/L.%20Analysis%20of%20NHS@75%20engagement/2305424%20NHS@75%20feedback%20track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nhsengland.sharepoint.com/sites/MediumTermStrategy/Shared%20Documents/General/2.%20External%20Engagement%20NHS@75/L.%20Analysis%20of%20NHS@75%20engagement/2305424%20NHS@75%20feedback%20track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nhsengland.sharepoint.com/sites/MediumTermStrategy/Shared%20Documents/General/2.%20External%20Engagement%20NHS@75/L.%20Analysis%20of%20NHS@75%20engagement/2305424%20NHS@75%20feedback%20track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200"/>
              <a:t>Top five themes*</a:t>
            </a:r>
            <a:endParaRPr lang="en-GB"/>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Universal NHS values</c:v>
                </c:pt>
              </c:strCache>
            </c:strRef>
          </c:tx>
          <c:spPr>
            <a:solidFill>
              <a:srgbClr val="00184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Question 1</c:v>
                </c:pt>
              </c:strCache>
            </c:strRef>
          </c:cat>
          <c:val>
            <c:numRef>
              <c:f>Sheet1!$B$2</c:f>
              <c:numCache>
                <c:formatCode>0%</c:formatCode>
                <c:ptCount val="1"/>
                <c:pt idx="0">
                  <c:v>0.44932432432432434</c:v>
                </c:pt>
              </c:numCache>
            </c:numRef>
          </c:val>
          <c:extLst>
            <c:ext xmlns:c16="http://schemas.microsoft.com/office/drawing/2014/chart" uri="{C3380CC4-5D6E-409C-BE32-E72D297353CC}">
              <c16:uniqueId val="{00000000-FA2D-4F07-8CD2-D6481361BC06}"/>
            </c:ext>
          </c:extLst>
        </c:ser>
        <c:ser>
          <c:idx val="1"/>
          <c:order val="1"/>
          <c:tx>
            <c:strRef>
              <c:f>Sheet1!$C$1</c:f>
              <c:strCache>
                <c:ptCount val="1"/>
                <c:pt idx="0">
                  <c:v>NHS Workforce</c:v>
                </c:pt>
              </c:strCache>
            </c:strRef>
          </c:tx>
          <c:spPr>
            <a:solidFill>
              <a:srgbClr val="00468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Question 1</c:v>
                </c:pt>
              </c:strCache>
            </c:strRef>
          </c:cat>
          <c:val>
            <c:numRef>
              <c:f>Sheet1!$C$2</c:f>
              <c:numCache>
                <c:formatCode>0%</c:formatCode>
                <c:ptCount val="1"/>
                <c:pt idx="0">
                  <c:v>0.39864864864864863</c:v>
                </c:pt>
              </c:numCache>
            </c:numRef>
          </c:val>
          <c:extLst>
            <c:ext xmlns:c16="http://schemas.microsoft.com/office/drawing/2014/chart" uri="{C3380CC4-5D6E-409C-BE32-E72D297353CC}">
              <c16:uniqueId val="{00000001-FA2D-4F07-8CD2-D6481361BC06}"/>
            </c:ext>
          </c:extLst>
        </c:ser>
        <c:ser>
          <c:idx val="2"/>
          <c:order val="2"/>
          <c:tx>
            <c:strRef>
              <c:f>Sheet1!$D$1</c:f>
              <c:strCache>
                <c:ptCount val="1"/>
                <c:pt idx="0">
                  <c:v>Research and Innovation</c:v>
                </c:pt>
              </c:strCache>
            </c:strRef>
          </c:tx>
          <c:spPr>
            <a:solidFill>
              <a:srgbClr val="3B9F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Question 1</c:v>
                </c:pt>
              </c:strCache>
            </c:strRef>
          </c:cat>
          <c:val>
            <c:numRef>
              <c:f>Sheet1!$D$2</c:f>
              <c:numCache>
                <c:formatCode>0%</c:formatCode>
                <c:ptCount val="1"/>
                <c:pt idx="0">
                  <c:v>0.23648648648648649</c:v>
                </c:pt>
              </c:numCache>
            </c:numRef>
          </c:val>
          <c:extLst>
            <c:ext xmlns:c16="http://schemas.microsoft.com/office/drawing/2014/chart" uri="{C3380CC4-5D6E-409C-BE32-E72D297353CC}">
              <c16:uniqueId val="{00000002-FA2D-4F07-8CD2-D6481361BC06}"/>
            </c:ext>
          </c:extLst>
        </c:ser>
        <c:ser>
          <c:idx val="3"/>
          <c:order val="3"/>
          <c:tx>
            <c:strRef>
              <c:f>Sheet1!$E$1</c:f>
              <c:strCache>
                <c:ptCount val="1"/>
                <c:pt idx="0">
                  <c:v>Clinical Outcomes</c:v>
                </c:pt>
              </c:strCache>
            </c:strRef>
          </c:tx>
          <c:spPr>
            <a:solidFill>
              <a:srgbClr val="7DBF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Question 1</c:v>
                </c:pt>
              </c:strCache>
            </c:strRef>
          </c:cat>
          <c:val>
            <c:numRef>
              <c:f>Sheet1!$E$2</c:f>
              <c:numCache>
                <c:formatCode>0%</c:formatCode>
                <c:ptCount val="1"/>
                <c:pt idx="0">
                  <c:v>0.16554054054054054</c:v>
                </c:pt>
              </c:numCache>
            </c:numRef>
          </c:val>
          <c:extLst>
            <c:ext xmlns:c16="http://schemas.microsoft.com/office/drawing/2014/chart" uri="{C3380CC4-5D6E-409C-BE32-E72D297353CC}">
              <c16:uniqueId val="{00000003-FA2D-4F07-8CD2-D6481361BC06}"/>
            </c:ext>
          </c:extLst>
        </c:ser>
        <c:ser>
          <c:idx val="4"/>
          <c:order val="4"/>
          <c:tx>
            <c:strRef>
              <c:f>Sheet1!$F$1</c:f>
              <c:strCache>
                <c:ptCount val="1"/>
                <c:pt idx="0">
                  <c:v>New models of care</c:v>
                </c:pt>
              </c:strCache>
            </c:strRef>
          </c:tx>
          <c:spPr>
            <a:solidFill>
              <a:srgbClr val="BEDF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Question 1</c:v>
                </c:pt>
              </c:strCache>
            </c:strRef>
          </c:cat>
          <c:val>
            <c:numRef>
              <c:f>Sheet1!$F$2</c:f>
              <c:numCache>
                <c:formatCode>0%</c:formatCode>
                <c:ptCount val="1"/>
                <c:pt idx="0">
                  <c:v>0.15202702702702703</c:v>
                </c:pt>
              </c:numCache>
            </c:numRef>
          </c:val>
          <c:extLst>
            <c:ext xmlns:c16="http://schemas.microsoft.com/office/drawing/2014/chart" uri="{C3380CC4-5D6E-409C-BE32-E72D297353CC}">
              <c16:uniqueId val="{00000004-FA2D-4F07-8CD2-D6481361BC06}"/>
            </c:ext>
          </c:extLst>
        </c:ser>
        <c:dLbls>
          <c:dLblPos val="outEnd"/>
          <c:showLegendKey val="0"/>
          <c:showVal val="1"/>
          <c:showCatName val="0"/>
          <c:showSerName val="0"/>
          <c:showPercent val="0"/>
          <c:showBubbleSize val="0"/>
        </c:dLbls>
        <c:gapWidth val="219"/>
        <c:overlap val="-27"/>
        <c:axId val="1602328079"/>
        <c:axId val="1602327599"/>
      </c:barChart>
      <c:catAx>
        <c:axId val="1602328079"/>
        <c:scaling>
          <c:orientation val="minMax"/>
        </c:scaling>
        <c:delete val="1"/>
        <c:axPos val="b"/>
        <c:numFmt formatCode="General" sourceLinked="1"/>
        <c:majorTickMark val="none"/>
        <c:minorTickMark val="none"/>
        <c:tickLblPos val="nextTo"/>
        <c:crossAx val="1602327599"/>
        <c:crosses val="autoZero"/>
        <c:auto val="1"/>
        <c:lblAlgn val="ctr"/>
        <c:lblOffset val="100"/>
        <c:noMultiLvlLbl val="0"/>
      </c:catAx>
      <c:valAx>
        <c:axId val="160232759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023280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200"/>
              <a:t>Top five themes*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1"/>
          <c:order val="0"/>
          <c:tx>
            <c:strRef>
              <c:f>'Quant Analysis'!$H$36</c:f>
              <c:strCache>
                <c:ptCount val="1"/>
                <c:pt idx="0">
                  <c:v>Question 4</c:v>
                </c:pt>
              </c:strCache>
            </c:strRef>
          </c:tx>
          <c:spPr>
            <a:solidFill>
              <a:schemeClr val="accent2"/>
            </a:solidFill>
            <a:ln>
              <a:noFill/>
            </a:ln>
            <a:effectLst/>
          </c:spPr>
          <c:invertIfNegative val="0"/>
          <c:dPt>
            <c:idx val="0"/>
            <c:invertIfNegative val="0"/>
            <c:bubble3D val="0"/>
            <c:spPr>
              <a:solidFill>
                <a:srgbClr val="001843"/>
              </a:solidFill>
              <a:ln>
                <a:noFill/>
              </a:ln>
              <a:effectLst/>
            </c:spPr>
            <c:extLst>
              <c:ext xmlns:c16="http://schemas.microsoft.com/office/drawing/2014/chart" uri="{C3380CC4-5D6E-409C-BE32-E72D297353CC}">
                <c16:uniqueId val="{00000001-DAEE-4D60-9EDB-C1485E928A6E}"/>
              </c:ext>
            </c:extLst>
          </c:dPt>
          <c:dPt>
            <c:idx val="1"/>
            <c:invertIfNegative val="0"/>
            <c:bubble3D val="0"/>
            <c:spPr>
              <a:solidFill>
                <a:srgbClr val="00468A"/>
              </a:solidFill>
              <a:ln>
                <a:noFill/>
              </a:ln>
              <a:effectLst/>
            </c:spPr>
            <c:extLst>
              <c:ext xmlns:c16="http://schemas.microsoft.com/office/drawing/2014/chart" uri="{C3380CC4-5D6E-409C-BE32-E72D297353CC}">
                <c16:uniqueId val="{00000003-DAEE-4D60-9EDB-C1485E928A6E}"/>
              </c:ext>
            </c:extLst>
          </c:dPt>
          <c:dPt>
            <c:idx val="2"/>
            <c:invertIfNegative val="0"/>
            <c:bubble3D val="0"/>
            <c:spPr>
              <a:solidFill>
                <a:srgbClr val="3B9FFF"/>
              </a:solidFill>
              <a:ln>
                <a:noFill/>
              </a:ln>
              <a:effectLst/>
            </c:spPr>
            <c:extLst>
              <c:ext xmlns:c16="http://schemas.microsoft.com/office/drawing/2014/chart" uri="{C3380CC4-5D6E-409C-BE32-E72D297353CC}">
                <c16:uniqueId val="{00000005-DAEE-4D60-9EDB-C1485E928A6E}"/>
              </c:ext>
            </c:extLst>
          </c:dPt>
          <c:dPt>
            <c:idx val="3"/>
            <c:invertIfNegative val="0"/>
            <c:bubble3D val="0"/>
            <c:spPr>
              <a:solidFill>
                <a:srgbClr val="7DBFFF"/>
              </a:solidFill>
              <a:ln>
                <a:noFill/>
              </a:ln>
              <a:effectLst/>
            </c:spPr>
            <c:extLst>
              <c:ext xmlns:c16="http://schemas.microsoft.com/office/drawing/2014/chart" uri="{C3380CC4-5D6E-409C-BE32-E72D297353CC}">
                <c16:uniqueId val="{00000007-DAEE-4D60-9EDB-C1485E928A6E}"/>
              </c:ext>
            </c:extLst>
          </c:dPt>
          <c:dPt>
            <c:idx val="4"/>
            <c:invertIfNegative val="0"/>
            <c:bubble3D val="0"/>
            <c:spPr>
              <a:solidFill>
                <a:srgbClr val="BEDFFF"/>
              </a:solidFill>
              <a:ln>
                <a:noFill/>
              </a:ln>
              <a:effectLst/>
            </c:spPr>
            <c:extLst>
              <c:ext xmlns:c16="http://schemas.microsoft.com/office/drawing/2014/chart" uri="{C3380CC4-5D6E-409C-BE32-E72D297353CC}">
                <c16:uniqueId val="{00000009-DAEE-4D60-9EDB-C1485E928A6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'Quant Analysis'!$H$38:$H$42</c:f>
              <c:strCache>
                <c:ptCount val="5"/>
                <c:pt idx="0">
                  <c:v>NHS People</c:v>
                </c:pt>
                <c:pt idx="1">
                  <c:v>Digital / Technology</c:v>
                </c:pt>
                <c:pt idx="2">
                  <c:v>Health service structure</c:v>
                </c:pt>
                <c:pt idx="3">
                  <c:v>Integration and Partnerships</c:v>
                </c:pt>
                <c:pt idx="4">
                  <c:v>Personalisation</c:v>
                </c:pt>
              </c:strCache>
              <c:extLst/>
            </c:strRef>
          </c:cat>
          <c:val>
            <c:numRef>
              <c:f>'Quant Analysis'!$I$38:$I$42</c:f>
              <c:numCache>
                <c:formatCode>0%</c:formatCode>
                <c:ptCount val="5"/>
                <c:pt idx="0">
                  <c:v>0.32098765432098764</c:v>
                </c:pt>
                <c:pt idx="1">
                  <c:v>0.26234567901234568</c:v>
                </c:pt>
                <c:pt idx="2">
                  <c:v>0.23765432098765432</c:v>
                </c:pt>
                <c:pt idx="3">
                  <c:v>0.22530864197530864</c:v>
                </c:pt>
                <c:pt idx="4">
                  <c:v>0.20679012345679013</c:v>
                </c:pt>
              </c:numCache>
              <c:extLst/>
            </c:numRef>
          </c:val>
          <c:extLst>
            <c:ext xmlns:c16="http://schemas.microsoft.com/office/drawing/2014/chart" uri="{C3380CC4-5D6E-409C-BE32-E72D297353CC}">
              <c16:uniqueId val="{00000001-F735-49A3-BFD2-CFD890E6909A}"/>
            </c:ext>
          </c:extLst>
        </c:ser>
        <c:dLbls>
          <c:showLegendKey val="0"/>
          <c:showVal val="0"/>
          <c:showCatName val="0"/>
          <c:showSerName val="0"/>
          <c:showPercent val="0"/>
          <c:showBubbleSize val="0"/>
        </c:dLbls>
        <c:gapWidth val="95"/>
        <c:overlap val="-27"/>
        <c:axId val="1555232351"/>
        <c:axId val="1565056447"/>
        <c:extLst/>
      </c:barChart>
      <c:catAx>
        <c:axId val="1555232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65056447"/>
        <c:crosses val="autoZero"/>
        <c:auto val="1"/>
        <c:lblAlgn val="ctr"/>
        <c:lblOffset val="100"/>
        <c:noMultiLvlLbl val="0"/>
      </c:catAx>
      <c:valAx>
        <c:axId val="156505644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552323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200"/>
              <a:t>Top five</a:t>
            </a:r>
            <a:r>
              <a:rPr lang="en-GB" sz="1200" baseline="0"/>
              <a:t> themes*</a:t>
            </a:r>
            <a:endParaRPr lang="en-GB"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'Quant Analysis'!$J$36</c:f>
              <c:strCache>
                <c:ptCount val="1"/>
                <c:pt idx="0">
                  <c:v>Question 5</c:v>
                </c:pt>
              </c:strCache>
            </c:strRef>
          </c:tx>
          <c:spPr>
            <a:solidFill>
              <a:schemeClr val="accent4">
                <a:lumMod val="50000"/>
              </a:schemeClr>
            </a:solidFill>
            <a:ln>
              <a:noFill/>
            </a:ln>
            <a:effectLst/>
          </c:spPr>
          <c:invertIfNegative val="0"/>
          <c:dPt>
            <c:idx val="0"/>
            <c:invertIfNegative val="0"/>
            <c:bubble3D val="0"/>
            <c:spPr>
              <a:solidFill>
                <a:srgbClr val="001843"/>
              </a:solidFill>
              <a:ln>
                <a:noFill/>
              </a:ln>
              <a:effectLst/>
            </c:spPr>
            <c:extLst>
              <c:ext xmlns:c16="http://schemas.microsoft.com/office/drawing/2014/chart" uri="{C3380CC4-5D6E-409C-BE32-E72D297353CC}">
                <c16:uniqueId val="{00000008-A3CB-4528-B7A8-47F98804A823}"/>
              </c:ext>
            </c:extLst>
          </c:dPt>
          <c:dPt>
            <c:idx val="1"/>
            <c:invertIfNegative val="0"/>
            <c:bubble3D val="0"/>
            <c:spPr>
              <a:solidFill>
                <a:srgbClr val="00468A"/>
              </a:solidFill>
              <a:ln>
                <a:noFill/>
              </a:ln>
              <a:effectLst/>
            </c:spPr>
            <c:extLst>
              <c:ext xmlns:c16="http://schemas.microsoft.com/office/drawing/2014/chart" uri="{C3380CC4-5D6E-409C-BE32-E72D297353CC}">
                <c16:uniqueId val="{00000001-A3CB-4528-B7A8-47F98804A823}"/>
              </c:ext>
            </c:extLst>
          </c:dPt>
          <c:dPt>
            <c:idx val="2"/>
            <c:invertIfNegative val="0"/>
            <c:bubble3D val="0"/>
            <c:spPr>
              <a:solidFill>
                <a:srgbClr val="3B9FFF"/>
              </a:solidFill>
              <a:ln>
                <a:noFill/>
              </a:ln>
              <a:effectLst/>
            </c:spPr>
            <c:extLst>
              <c:ext xmlns:c16="http://schemas.microsoft.com/office/drawing/2014/chart" uri="{C3380CC4-5D6E-409C-BE32-E72D297353CC}">
                <c16:uniqueId val="{00000003-A3CB-4528-B7A8-47F98804A823}"/>
              </c:ext>
            </c:extLst>
          </c:dPt>
          <c:dPt>
            <c:idx val="3"/>
            <c:invertIfNegative val="0"/>
            <c:bubble3D val="0"/>
            <c:spPr>
              <a:solidFill>
                <a:srgbClr val="7DBFFF"/>
              </a:solidFill>
              <a:ln>
                <a:noFill/>
              </a:ln>
              <a:effectLst/>
            </c:spPr>
            <c:extLst>
              <c:ext xmlns:c16="http://schemas.microsoft.com/office/drawing/2014/chart" uri="{C3380CC4-5D6E-409C-BE32-E72D297353CC}">
                <c16:uniqueId val="{00000005-A3CB-4528-B7A8-47F98804A823}"/>
              </c:ext>
            </c:extLst>
          </c:dPt>
          <c:dPt>
            <c:idx val="4"/>
            <c:invertIfNegative val="0"/>
            <c:bubble3D val="0"/>
            <c:spPr>
              <a:solidFill>
                <a:srgbClr val="BEDFFF"/>
              </a:solidFill>
              <a:ln>
                <a:noFill/>
              </a:ln>
              <a:effectLst/>
            </c:spPr>
            <c:extLst>
              <c:ext xmlns:c16="http://schemas.microsoft.com/office/drawing/2014/chart" uri="{C3380CC4-5D6E-409C-BE32-E72D297353CC}">
                <c16:uniqueId val="{00000007-A3CB-4528-B7A8-47F98804A82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'Quant Analysis'!$J$38:$J$42</c:f>
              <c:strCache>
                <c:ptCount val="5"/>
                <c:pt idx="0">
                  <c:v>Prevention / Public Health</c:v>
                </c:pt>
                <c:pt idx="1">
                  <c:v>NHS People</c:v>
                </c:pt>
                <c:pt idx="2">
                  <c:v>Integration and Partnerships</c:v>
                </c:pt>
                <c:pt idx="3">
                  <c:v>Personalisation</c:v>
                </c:pt>
                <c:pt idx="4">
                  <c:v>Digital / Technology</c:v>
                </c:pt>
              </c:strCache>
              <c:extLst/>
            </c:strRef>
          </c:cat>
          <c:val>
            <c:numRef>
              <c:f>'Quant Analysis'!$K$38:$K$42</c:f>
              <c:numCache>
                <c:formatCode>0%</c:formatCode>
                <c:ptCount val="5"/>
                <c:pt idx="0">
                  <c:v>0.36253776435045315</c:v>
                </c:pt>
                <c:pt idx="1">
                  <c:v>0.3595166163141994</c:v>
                </c:pt>
                <c:pt idx="2">
                  <c:v>0.29607250755287007</c:v>
                </c:pt>
                <c:pt idx="3">
                  <c:v>0.20543806646525681</c:v>
                </c:pt>
                <c:pt idx="4">
                  <c:v>0.20241691842900303</c:v>
                </c:pt>
              </c:numCache>
              <c:extLst/>
            </c:numRef>
          </c:val>
          <c:extLst>
            <c:ext xmlns:c16="http://schemas.microsoft.com/office/drawing/2014/chart" uri="{C3380CC4-5D6E-409C-BE32-E72D297353CC}">
              <c16:uniqueId val="{00000001-BCA5-4069-819E-D16C130AE4B3}"/>
            </c:ext>
          </c:extLst>
        </c:ser>
        <c:dLbls>
          <c:showLegendKey val="0"/>
          <c:showVal val="0"/>
          <c:showCatName val="0"/>
          <c:showSerName val="0"/>
          <c:showPercent val="0"/>
          <c:showBubbleSize val="0"/>
        </c:dLbls>
        <c:gapWidth val="95"/>
        <c:overlap val="-27"/>
        <c:axId val="1555232351"/>
        <c:axId val="1565056447"/>
        <c:extLst/>
      </c:barChart>
      <c:catAx>
        <c:axId val="1555232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65056447"/>
        <c:crosses val="autoZero"/>
        <c:auto val="1"/>
        <c:lblAlgn val="ctr"/>
        <c:lblOffset val="100"/>
        <c:noMultiLvlLbl val="0"/>
      </c:catAx>
      <c:valAx>
        <c:axId val="156505644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552323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200"/>
              <a:t>Top five themes*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1"/>
          <c:order val="0"/>
          <c:tx>
            <c:strRef>
              <c:f>'Quant Analysis'!$L$36</c:f>
              <c:strCache>
                <c:ptCount val="1"/>
                <c:pt idx="0">
                  <c:v>Question 6</c:v>
                </c:pt>
              </c:strCache>
            </c:strRef>
          </c:tx>
          <c:spPr>
            <a:solidFill>
              <a:schemeClr val="tx2">
                <a:lumMod val="50000"/>
              </a:schemeClr>
            </a:solidFill>
            <a:ln>
              <a:noFill/>
            </a:ln>
            <a:effectLst/>
          </c:spPr>
          <c:invertIfNegative val="0"/>
          <c:dPt>
            <c:idx val="0"/>
            <c:invertIfNegative val="0"/>
            <c:bubble3D val="0"/>
            <c:spPr>
              <a:solidFill>
                <a:srgbClr val="001843"/>
              </a:solidFill>
              <a:ln>
                <a:noFill/>
              </a:ln>
              <a:effectLst/>
            </c:spPr>
            <c:extLst>
              <c:ext xmlns:c16="http://schemas.microsoft.com/office/drawing/2014/chart" uri="{C3380CC4-5D6E-409C-BE32-E72D297353CC}">
                <c16:uniqueId val="{00000008-D459-4D92-937C-CAB43DB9E5B4}"/>
              </c:ext>
            </c:extLst>
          </c:dPt>
          <c:dPt>
            <c:idx val="1"/>
            <c:invertIfNegative val="0"/>
            <c:bubble3D val="0"/>
            <c:spPr>
              <a:solidFill>
                <a:srgbClr val="00468A"/>
              </a:solidFill>
              <a:ln>
                <a:noFill/>
              </a:ln>
              <a:effectLst/>
            </c:spPr>
            <c:extLst>
              <c:ext xmlns:c16="http://schemas.microsoft.com/office/drawing/2014/chart" uri="{C3380CC4-5D6E-409C-BE32-E72D297353CC}">
                <c16:uniqueId val="{00000001-D459-4D92-937C-CAB43DB9E5B4}"/>
              </c:ext>
            </c:extLst>
          </c:dPt>
          <c:dPt>
            <c:idx val="2"/>
            <c:invertIfNegative val="0"/>
            <c:bubble3D val="0"/>
            <c:spPr>
              <a:solidFill>
                <a:srgbClr val="3B9FFF"/>
              </a:solidFill>
              <a:ln>
                <a:noFill/>
              </a:ln>
              <a:effectLst/>
            </c:spPr>
            <c:extLst>
              <c:ext xmlns:c16="http://schemas.microsoft.com/office/drawing/2014/chart" uri="{C3380CC4-5D6E-409C-BE32-E72D297353CC}">
                <c16:uniqueId val="{00000003-D459-4D92-937C-CAB43DB9E5B4}"/>
              </c:ext>
            </c:extLst>
          </c:dPt>
          <c:dPt>
            <c:idx val="3"/>
            <c:invertIfNegative val="0"/>
            <c:bubble3D val="0"/>
            <c:spPr>
              <a:solidFill>
                <a:srgbClr val="7DBFFF"/>
              </a:solidFill>
              <a:ln>
                <a:noFill/>
              </a:ln>
              <a:effectLst/>
            </c:spPr>
            <c:extLst>
              <c:ext xmlns:c16="http://schemas.microsoft.com/office/drawing/2014/chart" uri="{C3380CC4-5D6E-409C-BE32-E72D297353CC}">
                <c16:uniqueId val="{00000005-D459-4D92-937C-CAB43DB9E5B4}"/>
              </c:ext>
            </c:extLst>
          </c:dPt>
          <c:dPt>
            <c:idx val="4"/>
            <c:invertIfNegative val="0"/>
            <c:bubble3D val="0"/>
            <c:spPr>
              <a:solidFill>
                <a:srgbClr val="BEDFFF"/>
              </a:solidFill>
              <a:ln>
                <a:noFill/>
              </a:ln>
              <a:effectLst/>
            </c:spPr>
            <c:extLst>
              <c:ext xmlns:c16="http://schemas.microsoft.com/office/drawing/2014/chart" uri="{C3380CC4-5D6E-409C-BE32-E72D297353CC}">
                <c16:uniqueId val="{00000007-D459-4D92-937C-CAB43DB9E5B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('Quant Analysis'!$L$37,'Quant Analysis'!$L$39:$L$42)</c:f>
              <c:strCache>
                <c:ptCount val="5"/>
                <c:pt idx="0">
                  <c:v>NHS People</c:v>
                </c:pt>
                <c:pt idx="1">
                  <c:v>Integration and Partnerships</c:v>
                </c:pt>
                <c:pt idx="2">
                  <c:v>Digital / Technology</c:v>
                </c:pt>
                <c:pt idx="3">
                  <c:v>Health service structure</c:v>
                </c:pt>
                <c:pt idx="4">
                  <c:v>Prevention / Public Health</c:v>
                </c:pt>
              </c:strCache>
              <c:extLst/>
            </c:strRef>
          </c:cat>
          <c:val>
            <c:numRef>
              <c:f>('Quant Analysis'!$M$37,'Quant Analysis'!$M$39:$M$42)</c:f>
              <c:numCache>
                <c:formatCode>0%</c:formatCode>
                <c:ptCount val="5"/>
                <c:pt idx="0">
                  <c:v>0.51851851851851849</c:v>
                </c:pt>
                <c:pt idx="1">
                  <c:v>0.1962962962962963</c:v>
                </c:pt>
                <c:pt idx="2">
                  <c:v>0.17407407407407408</c:v>
                </c:pt>
                <c:pt idx="3">
                  <c:v>0.13333333333333333</c:v>
                </c:pt>
                <c:pt idx="4">
                  <c:v>0.13333333333333333</c:v>
                </c:pt>
              </c:numCache>
              <c:extLst/>
            </c:numRef>
          </c:val>
          <c:extLst>
            <c:ext xmlns:c16="http://schemas.microsoft.com/office/drawing/2014/chart" uri="{C3380CC4-5D6E-409C-BE32-E72D297353CC}">
              <c16:uniqueId val="{00000009-D69A-4D1C-AEE1-9EA1E7DBE44C}"/>
            </c:ext>
          </c:extLst>
        </c:ser>
        <c:dLbls>
          <c:dLblPos val="outEnd"/>
          <c:showLegendKey val="0"/>
          <c:showVal val="1"/>
          <c:showCatName val="0"/>
          <c:showSerName val="0"/>
          <c:showPercent val="0"/>
          <c:showBubbleSize val="0"/>
        </c:dLbls>
        <c:gapWidth val="95"/>
        <c:overlap val="-27"/>
        <c:axId val="1555232351"/>
        <c:axId val="1565056447"/>
        <c:extLst/>
      </c:barChart>
      <c:catAx>
        <c:axId val="1555232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65056447"/>
        <c:crosses val="autoZero"/>
        <c:auto val="1"/>
        <c:lblAlgn val="ctr"/>
        <c:lblOffset val="100"/>
        <c:noMultiLvlLbl val="0"/>
      </c:catAx>
      <c:valAx>
        <c:axId val="156505644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552323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200"/>
              <a:t>Top five themes*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'Quant Analysis'!$N$36</c:f>
              <c:strCache>
                <c:ptCount val="1"/>
                <c:pt idx="0">
                  <c:v>Question 7</c:v>
                </c:pt>
              </c:strCache>
            </c:strRef>
          </c:tx>
          <c:spPr>
            <a:solidFill>
              <a:schemeClr val="accent4">
                <a:lumMod val="50000"/>
              </a:schemeClr>
            </a:solidFill>
            <a:ln>
              <a:noFill/>
            </a:ln>
            <a:effectLst/>
          </c:spPr>
          <c:invertIfNegative val="0"/>
          <c:dPt>
            <c:idx val="0"/>
            <c:invertIfNegative val="0"/>
            <c:bubble3D val="0"/>
            <c:spPr>
              <a:solidFill>
                <a:srgbClr val="001843"/>
              </a:solidFill>
              <a:ln>
                <a:noFill/>
              </a:ln>
              <a:effectLst/>
            </c:spPr>
            <c:extLst>
              <c:ext xmlns:c16="http://schemas.microsoft.com/office/drawing/2014/chart" uri="{C3380CC4-5D6E-409C-BE32-E72D297353CC}">
                <c16:uniqueId val="{00000008-BDCB-4354-9B28-EA77C0626CDD}"/>
              </c:ext>
            </c:extLst>
          </c:dPt>
          <c:dPt>
            <c:idx val="1"/>
            <c:invertIfNegative val="0"/>
            <c:bubble3D val="0"/>
            <c:spPr>
              <a:solidFill>
                <a:srgbClr val="00468A"/>
              </a:solidFill>
              <a:ln>
                <a:noFill/>
              </a:ln>
              <a:effectLst/>
            </c:spPr>
            <c:extLst>
              <c:ext xmlns:c16="http://schemas.microsoft.com/office/drawing/2014/chart" uri="{C3380CC4-5D6E-409C-BE32-E72D297353CC}">
                <c16:uniqueId val="{00000001-BDCB-4354-9B28-EA77C0626CDD}"/>
              </c:ext>
            </c:extLst>
          </c:dPt>
          <c:dPt>
            <c:idx val="2"/>
            <c:invertIfNegative val="0"/>
            <c:bubble3D val="0"/>
            <c:spPr>
              <a:solidFill>
                <a:srgbClr val="3B9FFF"/>
              </a:solidFill>
              <a:ln>
                <a:noFill/>
              </a:ln>
              <a:effectLst/>
            </c:spPr>
            <c:extLst>
              <c:ext xmlns:c16="http://schemas.microsoft.com/office/drawing/2014/chart" uri="{C3380CC4-5D6E-409C-BE32-E72D297353CC}">
                <c16:uniqueId val="{00000003-BDCB-4354-9B28-EA77C0626CDD}"/>
              </c:ext>
            </c:extLst>
          </c:dPt>
          <c:dPt>
            <c:idx val="3"/>
            <c:invertIfNegative val="0"/>
            <c:bubble3D val="0"/>
            <c:spPr>
              <a:solidFill>
                <a:srgbClr val="7DBFFF"/>
              </a:solidFill>
              <a:ln>
                <a:noFill/>
              </a:ln>
              <a:effectLst/>
            </c:spPr>
            <c:extLst>
              <c:ext xmlns:c16="http://schemas.microsoft.com/office/drawing/2014/chart" uri="{C3380CC4-5D6E-409C-BE32-E72D297353CC}">
                <c16:uniqueId val="{00000005-BDCB-4354-9B28-EA77C0626CDD}"/>
              </c:ext>
            </c:extLst>
          </c:dPt>
          <c:dPt>
            <c:idx val="4"/>
            <c:invertIfNegative val="0"/>
            <c:bubble3D val="0"/>
            <c:spPr>
              <a:solidFill>
                <a:srgbClr val="BEDFFF"/>
              </a:solidFill>
              <a:ln>
                <a:noFill/>
              </a:ln>
              <a:effectLst/>
            </c:spPr>
            <c:extLst>
              <c:ext xmlns:c16="http://schemas.microsoft.com/office/drawing/2014/chart" uri="{C3380CC4-5D6E-409C-BE32-E72D297353CC}">
                <c16:uniqueId val="{00000007-BDCB-4354-9B28-EA77C0626CD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'Quant Analysis'!$N$38:$N$42</c:f>
              <c:strCache>
                <c:ptCount val="5"/>
                <c:pt idx="0">
                  <c:v>Digital / Technology</c:v>
                </c:pt>
                <c:pt idx="1">
                  <c:v>NHS People</c:v>
                </c:pt>
                <c:pt idx="2">
                  <c:v>Integration and Partnerships</c:v>
                </c:pt>
                <c:pt idx="3">
                  <c:v>New models of care</c:v>
                </c:pt>
                <c:pt idx="4">
                  <c:v>Personalisation</c:v>
                </c:pt>
              </c:strCache>
              <c:extLst/>
            </c:strRef>
          </c:cat>
          <c:val>
            <c:numRef>
              <c:f>'Quant Analysis'!$O$38:$O$42</c:f>
              <c:numCache>
                <c:formatCode>0%</c:formatCode>
                <c:ptCount val="5"/>
                <c:pt idx="0">
                  <c:v>0.21686746987951808</c:v>
                </c:pt>
                <c:pt idx="1">
                  <c:v>0.20080321285140562</c:v>
                </c:pt>
                <c:pt idx="2">
                  <c:v>0.19277108433734941</c:v>
                </c:pt>
                <c:pt idx="3">
                  <c:v>0.16867469879518071</c:v>
                </c:pt>
                <c:pt idx="4">
                  <c:v>8.4337349397590355E-2</c:v>
                </c:pt>
              </c:numCache>
              <c:extLst/>
            </c:numRef>
          </c:val>
          <c:extLst>
            <c:ext xmlns:c16="http://schemas.microsoft.com/office/drawing/2014/chart" uri="{C3380CC4-5D6E-409C-BE32-E72D297353CC}">
              <c16:uniqueId val="{00000009-96FD-44B2-82E8-FD4AB9E211E8}"/>
            </c:ext>
          </c:extLst>
        </c:ser>
        <c:dLbls>
          <c:showLegendKey val="0"/>
          <c:showVal val="0"/>
          <c:showCatName val="0"/>
          <c:showSerName val="0"/>
          <c:showPercent val="0"/>
          <c:showBubbleSize val="0"/>
        </c:dLbls>
        <c:gapWidth val="95"/>
        <c:overlap val="-27"/>
        <c:axId val="1555232351"/>
        <c:axId val="1565056447"/>
        <c:extLst/>
      </c:barChart>
      <c:catAx>
        <c:axId val="1555232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65056447"/>
        <c:crosses val="autoZero"/>
        <c:auto val="1"/>
        <c:lblAlgn val="ctr"/>
        <c:lblOffset val="100"/>
        <c:noMultiLvlLbl val="0"/>
      </c:catAx>
      <c:valAx>
        <c:axId val="156505644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552323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0D984-E81D-48F9-B309-B396B58F9C25}" type="datetimeFigureOut">
              <a:rPr lang="en-GB" smtClean="0"/>
              <a:t>23/06/2023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3F1FAA-5727-4A80-9BA1-9BF410C5D023}" type="slidenum">
              <a:rPr lang="en-GB" smtClean="0"/>
              <a:t>‹#›</a:t>
            </a:fld>
            <a:endParaRPr lang="en-GB"/>
          </a:p>
        </p:txBody>
      </p:sp>
    </p:spTree>
    <p:extLst>
      <p:ext uri="{BB962C8B-B14F-4D97-AF65-F5344CB8AC3E}">
        <p14:creationId xmlns:p14="http://schemas.microsoft.com/office/powerpoint/2010/main" val="898921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33F1FAA-5727-4A80-9BA1-9BF410C5D023}" type="slidenum">
              <a:rPr lang="en-GB" smtClean="0"/>
              <a:t>3</a:t>
            </a:fld>
            <a:endParaRPr lang="en-GB"/>
          </a:p>
        </p:txBody>
      </p:sp>
    </p:spTree>
    <p:extLst>
      <p:ext uri="{BB962C8B-B14F-4D97-AF65-F5344CB8AC3E}">
        <p14:creationId xmlns:p14="http://schemas.microsoft.com/office/powerpoint/2010/main" val="1355111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2471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2632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3F1FAA-5727-4A80-9BA1-9BF410C5D023}" type="slidenum">
              <a:rPr lang="en-GB" smtClean="0"/>
              <a:t>4</a:t>
            </a:fld>
            <a:endParaRPr lang="en-GB"/>
          </a:p>
        </p:txBody>
      </p:sp>
    </p:spTree>
    <p:extLst>
      <p:ext uri="{BB962C8B-B14F-4D97-AF65-F5344CB8AC3E}">
        <p14:creationId xmlns:p14="http://schemas.microsoft.com/office/powerpoint/2010/main" val="394140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3F1FAA-5727-4A80-9BA1-9BF410C5D023}" type="slidenum">
              <a:rPr lang="en-GB" smtClean="0"/>
              <a:t>7</a:t>
            </a:fld>
            <a:endParaRPr lang="en-GB"/>
          </a:p>
        </p:txBody>
      </p:sp>
    </p:spTree>
    <p:extLst>
      <p:ext uri="{BB962C8B-B14F-4D97-AF65-F5344CB8AC3E}">
        <p14:creationId xmlns:p14="http://schemas.microsoft.com/office/powerpoint/2010/main" val="159652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7206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3F1FAA-5727-4A80-9BA1-9BF410C5D023}" type="slidenum">
              <a:rPr lang="en-GB" smtClean="0"/>
              <a:t>10</a:t>
            </a:fld>
            <a:endParaRPr lang="en-GB"/>
          </a:p>
        </p:txBody>
      </p:sp>
    </p:spTree>
    <p:extLst>
      <p:ext uri="{BB962C8B-B14F-4D97-AF65-F5344CB8AC3E}">
        <p14:creationId xmlns:p14="http://schemas.microsoft.com/office/powerpoint/2010/main" val="3040719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9964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7947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5D3F13-2B22-4F09-9DED-D8105192F6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0350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3F1FAA-5727-4A80-9BA1-9BF410C5D023}" type="slidenum">
              <a:rPr lang="en-GB" smtClean="0"/>
              <a:t>23</a:t>
            </a:fld>
            <a:endParaRPr lang="en-GB"/>
          </a:p>
        </p:txBody>
      </p:sp>
    </p:spTree>
    <p:extLst>
      <p:ext uri="{BB962C8B-B14F-4D97-AF65-F5344CB8AC3E}">
        <p14:creationId xmlns:p14="http://schemas.microsoft.com/office/powerpoint/2010/main" val="21934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5C165-5C1E-B009-62DF-8B286A9F67B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3DBA00D-1771-8408-7314-16D889847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85C10E9-6C84-1351-9632-79965A5B097E}"/>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5" name="Footer Placeholder 4">
            <a:extLst>
              <a:ext uri="{FF2B5EF4-FFF2-40B4-BE49-F238E27FC236}">
                <a16:creationId xmlns:a16="http://schemas.microsoft.com/office/drawing/2014/main" id="{C09E380A-0C8E-FE4A-03AA-1CE2D36CF8D2}"/>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6" name="Slide Number Placeholder 5">
            <a:extLst>
              <a:ext uri="{FF2B5EF4-FFF2-40B4-BE49-F238E27FC236}">
                <a16:creationId xmlns:a16="http://schemas.microsoft.com/office/drawing/2014/main" id="{3A9446C9-46AA-73E2-E881-EE0A965BC6D3}"/>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210995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C066E-3C38-F71C-C47F-85A61CB1788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E3F113B-85EB-FC9A-8454-FC4A5D0860F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FD07D01-05F2-BF9E-5D0F-08976B353E5E}"/>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6" name="Slide Number Placeholder 5">
            <a:extLst>
              <a:ext uri="{FF2B5EF4-FFF2-40B4-BE49-F238E27FC236}">
                <a16:creationId xmlns:a16="http://schemas.microsoft.com/office/drawing/2014/main" id="{68B764C5-06B6-404B-3E13-39BACAE8B627}"/>
              </a:ext>
            </a:extLst>
          </p:cNvPr>
          <p:cNvSpPr>
            <a:spLocks noGrp="1"/>
          </p:cNvSpPr>
          <p:nvPr>
            <p:ph type="sldNum" sz="quarter" idx="12"/>
          </p:nvPr>
        </p:nvSpPr>
        <p:spPr/>
        <p:txBody>
          <a:bodyPr/>
          <a:lstStyle/>
          <a:p>
            <a:fld id="{C678ADBF-EEE1-4EBB-B953-D1FB1AAB8255}" type="slidenum">
              <a:rPr lang="en-GB" smtClean="0"/>
              <a:t>‹#›</a:t>
            </a:fld>
            <a:endParaRPr lang="en-GB"/>
          </a:p>
        </p:txBody>
      </p:sp>
      <p:sp>
        <p:nvSpPr>
          <p:cNvPr id="7" name="Footer Placeholder 2">
            <a:extLst>
              <a:ext uri="{FF2B5EF4-FFF2-40B4-BE49-F238E27FC236}">
                <a16:creationId xmlns:a16="http://schemas.microsoft.com/office/drawing/2014/main" id="{397861FD-C019-1DC3-AFC4-51650BA4BCD1}"/>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3869485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DB1D08-D5A5-74AD-D1BE-6E6B8C2F311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F59BCED-358C-1212-FEAC-0EC07852EAB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51059DA-6F6B-157B-179F-F6354F3744B3}"/>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6" name="Slide Number Placeholder 5">
            <a:extLst>
              <a:ext uri="{FF2B5EF4-FFF2-40B4-BE49-F238E27FC236}">
                <a16:creationId xmlns:a16="http://schemas.microsoft.com/office/drawing/2014/main" id="{3DCFFDA9-CE16-99C4-73D3-A10112FA1567}"/>
              </a:ext>
            </a:extLst>
          </p:cNvPr>
          <p:cNvSpPr>
            <a:spLocks noGrp="1"/>
          </p:cNvSpPr>
          <p:nvPr>
            <p:ph type="sldNum" sz="quarter" idx="12"/>
          </p:nvPr>
        </p:nvSpPr>
        <p:spPr/>
        <p:txBody>
          <a:bodyPr/>
          <a:lstStyle/>
          <a:p>
            <a:fld id="{C678ADBF-EEE1-4EBB-B953-D1FB1AAB8255}" type="slidenum">
              <a:rPr lang="en-GB" smtClean="0"/>
              <a:t>‹#›</a:t>
            </a:fld>
            <a:endParaRPr lang="en-GB"/>
          </a:p>
        </p:txBody>
      </p:sp>
      <p:sp>
        <p:nvSpPr>
          <p:cNvPr id="7" name="Footer Placeholder 2">
            <a:extLst>
              <a:ext uri="{FF2B5EF4-FFF2-40B4-BE49-F238E27FC236}">
                <a16:creationId xmlns:a16="http://schemas.microsoft.com/office/drawing/2014/main" id="{F3234469-89FF-4DDE-FB87-CFF3A20B58AF}"/>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57003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20240" y="277257"/>
            <a:ext cx="8756073" cy="611649"/>
          </a:xfrm>
          <a:prstGeom prst="rect">
            <a:avLst/>
          </a:prstGeom>
        </p:spPr>
        <p:txBody>
          <a:bodyPr/>
          <a:lstStyle>
            <a:lvl1pPr>
              <a:defRPr sz="24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495DAF9A-25ED-325E-B223-25167A4E872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73295" y="400742"/>
            <a:ext cx="836930" cy="339090"/>
          </a:xfrm>
          <a:prstGeom prst="rect">
            <a:avLst/>
          </a:prstGeom>
          <a:noFill/>
        </p:spPr>
      </p:pic>
      <p:sp>
        <p:nvSpPr>
          <p:cNvPr id="3" name="Footer Placeholder 2">
            <a:extLst>
              <a:ext uri="{FF2B5EF4-FFF2-40B4-BE49-F238E27FC236}">
                <a16:creationId xmlns:a16="http://schemas.microsoft.com/office/drawing/2014/main" id="{1B500CE6-75B1-816B-35D2-1A1E6C57A757}"/>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292557721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441810" y="360000"/>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5" name="Content Placeholder 9">
            <a:extLst>
              <a:ext uri="{FF2B5EF4-FFF2-40B4-BE49-F238E27FC236}">
                <a16:creationId xmlns:a16="http://schemas.microsoft.com/office/drawing/2014/main" id="{D2440780-BB80-4FD5-950C-3A09D2271F3F}"/>
              </a:ext>
            </a:extLst>
          </p:cNvPr>
          <p:cNvSpPr>
            <a:spLocks noGrp="1"/>
          </p:cNvSpPr>
          <p:nvPr>
            <p:ph sz="quarter" idx="10"/>
          </p:nvPr>
        </p:nvSpPr>
        <p:spPr>
          <a:xfrm>
            <a:off x="441810" y="1184872"/>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a:extLst>
              <a:ext uri="{FF2B5EF4-FFF2-40B4-BE49-F238E27FC236}">
                <a16:creationId xmlns:a16="http://schemas.microsoft.com/office/drawing/2014/main" id="{41340106-3698-AE91-FC64-E636EE90A0D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13260" y="380910"/>
            <a:ext cx="836930" cy="339090"/>
          </a:xfrm>
          <a:prstGeom prst="rect">
            <a:avLst/>
          </a:prstGeom>
          <a:noFill/>
        </p:spPr>
      </p:pic>
      <p:sp>
        <p:nvSpPr>
          <p:cNvPr id="4" name="Footer Placeholder 2">
            <a:extLst>
              <a:ext uri="{FF2B5EF4-FFF2-40B4-BE49-F238E27FC236}">
                <a16:creationId xmlns:a16="http://schemas.microsoft.com/office/drawing/2014/main" id="{C314CFAE-D9D9-4B3D-FC30-3CAFA7CD8E6E}"/>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222780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pic>
        <p:nvPicPr>
          <p:cNvPr id="2" name="Picture 1">
            <a:extLst>
              <a:ext uri="{FF2B5EF4-FFF2-40B4-BE49-F238E27FC236}">
                <a16:creationId xmlns:a16="http://schemas.microsoft.com/office/drawing/2014/main" id="{A5A79CB5-2ECE-CF09-BED5-1FB92F9BB6E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48171" y="406426"/>
            <a:ext cx="836930" cy="339090"/>
          </a:xfrm>
          <a:prstGeom prst="rect">
            <a:avLst/>
          </a:prstGeom>
          <a:noFill/>
        </p:spPr>
      </p:pic>
    </p:spTree>
    <p:extLst>
      <p:ext uri="{BB962C8B-B14F-4D97-AF65-F5344CB8AC3E}">
        <p14:creationId xmlns:p14="http://schemas.microsoft.com/office/powerpoint/2010/main" val="2512679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441810" y="360000"/>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5" name="Content Placeholder 9">
            <a:extLst>
              <a:ext uri="{FF2B5EF4-FFF2-40B4-BE49-F238E27FC236}">
                <a16:creationId xmlns:a16="http://schemas.microsoft.com/office/drawing/2014/main" id="{D2440780-BB80-4FD5-950C-3A09D2271F3F}"/>
              </a:ext>
            </a:extLst>
          </p:cNvPr>
          <p:cNvSpPr>
            <a:spLocks noGrp="1"/>
          </p:cNvSpPr>
          <p:nvPr>
            <p:ph sz="quarter" idx="10"/>
          </p:nvPr>
        </p:nvSpPr>
        <p:spPr>
          <a:xfrm>
            <a:off x="441810" y="1184872"/>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a:extLst>
              <a:ext uri="{FF2B5EF4-FFF2-40B4-BE49-F238E27FC236}">
                <a16:creationId xmlns:a16="http://schemas.microsoft.com/office/drawing/2014/main" id="{6280177E-8EB1-377C-C3DB-85B8AFDB033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13260" y="380910"/>
            <a:ext cx="836930" cy="339090"/>
          </a:xfrm>
          <a:prstGeom prst="rect">
            <a:avLst/>
          </a:prstGeom>
          <a:noFill/>
        </p:spPr>
      </p:pic>
    </p:spTree>
    <p:extLst>
      <p:ext uri="{BB962C8B-B14F-4D97-AF65-F5344CB8AC3E}">
        <p14:creationId xmlns:p14="http://schemas.microsoft.com/office/powerpoint/2010/main" val="137219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USE THIS">
    <p:spTree>
      <p:nvGrpSpPr>
        <p:cNvPr id="1" name=""/>
        <p:cNvGrpSpPr/>
        <p:nvPr/>
      </p:nvGrpSpPr>
      <p:grpSpPr>
        <a:xfrm>
          <a:off x="0" y="0"/>
          <a:ext cx="0" cy="0"/>
          <a:chOff x="0" y="0"/>
          <a:chExt cx="0" cy="0"/>
        </a:xfrm>
      </p:grpSpPr>
      <p:sp>
        <p:nvSpPr>
          <p:cNvPr id="11" name="Title 10"/>
          <p:cNvSpPr>
            <a:spLocks noGrp="1"/>
          </p:cNvSpPr>
          <p:nvPr>
            <p:ph type="title"/>
          </p:nvPr>
        </p:nvSpPr>
        <p:spPr>
          <a:xfrm>
            <a:off x="643054" y="291401"/>
            <a:ext cx="10116000" cy="454854"/>
          </a:xfrm>
          <a:prstGeom prst="rect">
            <a:avLst/>
          </a:prstGeom>
        </p:spPr>
        <p:txBody>
          <a:bodyPr/>
          <a:lstStyle>
            <a:lvl1pPr>
              <a:defRPr sz="22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7CAF24A0-DCA8-44EA-AC47-6BBB1594DD60}"/>
              </a:ext>
            </a:extLst>
          </p:cNvPr>
          <p:cNvSpPr/>
          <p:nvPr userDrawn="1"/>
        </p:nvSpPr>
        <p:spPr>
          <a:xfrm>
            <a:off x="0" y="0"/>
            <a:ext cx="264695"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1164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a:t>Presentation title</a:t>
            </a:r>
          </a:p>
        </p:txBody>
      </p:sp>
      <p:sp>
        <p:nvSpPr>
          <p:cNvPr id="11" name="Subtitle 2"/>
          <p:cNvSpPr>
            <a:spLocks noGrp="1"/>
          </p:cNvSpPr>
          <p:nvPr>
            <p:ph type="subTitle" idx="1" hasCustomPrompt="1"/>
          </p:nvPr>
        </p:nvSpPr>
        <p:spPr>
          <a:xfrm>
            <a:off x="599385"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Date</a:t>
            </a:r>
          </a:p>
        </p:txBody>
      </p:sp>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2"/>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3434080" y="5812668"/>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8EF60386-44D1-0D77-DAC3-4FF1623554D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73295" y="408205"/>
            <a:ext cx="836930" cy="339090"/>
          </a:xfrm>
          <a:prstGeom prst="rect">
            <a:avLst/>
          </a:prstGeom>
          <a:noFill/>
        </p:spPr>
      </p:pic>
    </p:spTree>
    <p:extLst>
      <p:ext uri="{BB962C8B-B14F-4D97-AF65-F5344CB8AC3E}">
        <p14:creationId xmlns:p14="http://schemas.microsoft.com/office/powerpoint/2010/main" val="390563614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20240" y="277257"/>
            <a:ext cx="8756073" cy="611649"/>
          </a:xfrm>
          <a:prstGeom prst="rect">
            <a:avLst/>
          </a:prstGeom>
        </p:spPr>
        <p:txBody>
          <a:bodyPr/>
          <a:lstStyle>
            <a:lvl1pPr>
              <a:defRPr sz="24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pic>
        <p:nvPicPr>
          <p:cNvPr id="6" name="Picture 5" descr="A picture containing clipart&#10;&#10;Description generated with very high confidence">
            <a:extLst>
              <a:ext uri="{FF2B5EF4-FFF2-40B4-BE49-F238E27FC236}">
                <a16:creationId xmlns:a16="http://schemas.microsoft.com/office/drawing/2014/main" id="{9305963A-E1E6-4633-80E5-7B89CA6A9B6B}"/>
              </a:ext>
            </a:extLst>
          </p:cNvPr>
          <p:cNvPicPr>
            <a:picLocks noChangeAspect="1"/>
          </p:cNvPicPr>
          <p:nvPr userDrawn="1"/>
        </p:nvPicPr>
        <p:blipFill>
          <a:blip r:embed="rId2"/>
          <a:stretch>
            <a:fillRect/>
          </a:stretch>
        </p:blipFill>
        <p:spPr>
          <a:xfrm>
            <a:off x="10773295" y="293023"/>
            <a:ext cx="927661" cy="446809"/>
          </a:xfrm>
          <a:prstGeom prst="rect">
            <a:avLst/>
          </a:prstGeom>
        </p:spPr>
      </p:pic>
    </p:spTree>
    <p:extLst>
      <p:ext uri="{BB962C8B-B14F-4D97-AF65-F5344CB8AC3E}">
        <p14:creationId xmlns:p14="http://schemas.microsoft.com/office/powerpoint/2010/main" val="1226200464"/>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293420" y="388025"/>
            <a:ext cx="10100882" cy="611649"/>
          </a:xfrm>
          <a:prstGeom prst="rect">
            <a:avLst/>
          </a:prstGeom>
        </p:spPr>
        <p:txBody>
          <a:bodyPr/>
          <a:lstStyle>
            <a:lvl1pPr>
              <a:defRPr sz="18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endParaRPr lang="en-US"/>
          </a:p>
        </p:txBody>
      </p:sp>
      <p:pic>
        <p:nvPicPr>
          <p:cNvPr id="2" name="Picture 1">
            <a:extLst>
              <a:ext uri="{FF2B5EF4-FFF2-40B4-BE49-F238E27FC236}">
                <a16:creationId xmlns:a16="http://schemas.microsoft.com/office/drawing/2014/main" id="{5001AA1A-356D-61A5-CF0D-F33E2167475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35749" y="619065"/>
            <a:ext cx="836930" cy="339090"/>
          </a:xfrm>
          <a:prstGeom prst="rect">
            <a:avLst/>
          </a:prstGeom>
          <a:noFill/>
        </p:spPr>
      </p:pic>
    </p:spTree>
    <p:extLst>
      <p:ext uri="{BB962C8B-B14F-4D97-AF65-F5344CB8AC3E}">
        <p14:creationId xmlns:p14="http://schemas.microsoft.com/office/powerpoint/2010/main" val="179591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318F-10E1-7FE5-3594-6AE4088959B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96CAD4F-A45A-898F-AD3C-0CB98463E32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AA15988-F27F-3E17-F5D4-A5F0F0843AB4}"/>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5" name="Footer Placeholder 4">
            <a:extLst>
              <a:ext uri="{FF2B5EF4-FFF2-40B4-BE49-F238E27FC236}">
                <a16:creationId xmlns:a16="http://schemas.microsoft.com/office/drawing/2014/main" id="{B4F6F674-622F-854A-5EC7-CC900AB941D9}"/>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6" name="Slide Number Placeholder 5">
            <a:extLst>
              <a:ext uri="{FF2B5EF4-FFF2-40B4-BE49-F238E27FC236}">
                <a16:creationId xmlns:a16="http://schemas.microsoft.com/office/drawing/2014/main" id="{6A26CA3D-4C48-7235-D4E8-BED048CA6FE4}"/>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25306959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441810" y="360000"/>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5" name="Content Placeholder 9">
            <a:extLst>
              <a:ext uri="{FF2B5EF4-FFF2-40B4-BE49-F238E27FC236}">
                <a16:creationId xmlns:a16="http://schemas.microsoft.com/office/drawing/2014/main" id="{D2440780-BB80-4FD5-950C-3A09D2271F3F}"/>
              </a:ext>
            </a:extLst>
          </p:cNvPr>
          <p:cNvSpPr>
            <a:spLocks noGrp="1"/>
          </p:cNvSpPr>
          <p:nvPr>
            <p:ph sz="quarter" idx="10"/>
          </p:nvPr>
        </p:nvSpPr>
        <p:spPr>
          <a:xfrm>
            <a:off x="441810" y="1184872"/>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a:extLst>
              <a:ext uri="{FF2B5EF4-FFF2-40B4-BE49-F238E27FC236}">
                <a16:creationId xmlns:a16="http://schemas.microsoft.com/office/drawing/2014/main" id="{379C326C-1BE0-3293-42B8-6801F0416B0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90000" y="418317"/>
            <a:ext cx="836930" cy="339090"/>
          </a:xfrm>
          <a:prstGeom prst="rect">
            <a:avLst/>
          </a:prstGeom>
          <a:noFill/>
        </p:spPr>
      </p:pic>
    </p:spTree>
    <p:extLst>
      <p:ext uri="{BB962C8B-B14F-4D97-AF65-F5344CB8AC3E}">
        <p14:creationId xmlns:p14="http://schemas.microsoft.com/office/powerpoint/2010/main" val="4168172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293420" y="388025"/>
            <a:ext cx="10100882" cy="611649"/>
          </a:xfrm>
          <a:prstGeom prst="rect">
            <a:avLst/>
          </a:prstGeom>
        </p:spPr>
        <p:txBody>
          <a:bodyPr/>
          <a:lstStyle>
            <a:lvl1pPr>
              <a:defRPr sz="18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endParaRPr lang="en-US"/>
          </a:p>
        </p:txBody>
      </p:sp>
      <p:sp>
        <p:nvSpPr>
          <p:cNvPr id="5" name="Content Placeholder 9">
            <a:extLst>
              <a:ext uri="{FF2B5EF4-FFF2-40B4-BE49-F238E27FC236}">
                <a16:creationId xmlns:a16="http://schemas.microsoft.com/office/drawing/2014/main" id="{639D8475-E492-43CA-97F2-D4BD9B5BD7FF}"/>
              </a:ext>
            </a:extLst>
          </p:cNvPr>
          <p:cNvSpPr>
            <a:spLocks noGrp="1"/>
          </p:cNvSpPr>
          <p:nvPr>
            <p:ph sz="quarter" idx="10"/>
          </p:nvPr>
        </p:nvSpPr>
        <p:spPr>
          <a:xfrm>
            <a:off x="293420" y="1343804"/>
            <a:ext cx="106383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19808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4" name="Picture 3">
            <a:extLst>
              <a:ext uri="{FF2B5EF4-FFF2-40B4-BE49-F238E27FC236}">
                <a16:creationId xmlns:a16="http://schemas.microsoft.com/office/drawing/2014/main" id="{1B3A861E-42FE-F134-4D92-8B380830B5A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90000" y="380910"/>
            <a:ext cx="836930" cy="339090"/>
          </a:xfrm>
          <a:prstGeom prst="rect">
            <a:avLst/>
          </a:prstGeom>
          <a:noFill/>
        </p:spPr>
      </p:pic>
    </p:spTree>
    <p:extLst>
      <p:ext uri="{BB962C8B-B14F-4D97-AF65-F5344CB8AC3E}">
        <p14:creationId xmlns:p14="http://schemas.microsoft.com/office/powerpoint/2010/main" val="29907778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61A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pic>
        <p:nvPicPr>
          <p:cNvPr id="4" name="Picture 3">
            <a:extLst>
              <a:ext uri="{FF2B5EF4-FFF2-40B4-BE49-F238E27FC236}">
                <a16:creationId xmlns:a16="http://schemas.microsoft.com/office/drawing/2014/main" id="{C51785B6-565D-0BC3-6A1F-770489BB225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19968" y="378691"/>
            <a:ext cx="836930" cy="339090"/>
          </a:xfrm>
          <a:prstGeom prst="rect">
            <a:avLst/>
          </a:prstGeom>
          <a:noFill/>
        </p:spPr>
      </p:pic>
    </p:spTree>
    <p:extLst>
      <p:ext uri="{BB962C8B-B14F-4D97-AF65-F5344CB8AC3E}">
        <p14:creationId xmlns:p14="http://schemas.microsoft.com/office/powerpoint/2010/main" val="90546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bg1">
                    <a:lumMod val="65000"/>
                  </a:schemeClr>
                </a:solidFill>
                <a:latin typeface="Arial" panose="020B0604020202020204" pitchFamily="34" charset="0"/>
                <a:cs typeface="Arial" panose="020B0604020202020204" pitchFamily="34" charset="0"/>
              </a:rPr>
              <a:pPr algn="l"/>
              <a:t>‹#›</a:t>
            </a:fld>
            <a:r>
              <a:rPr lang="en-US" sz="1200">
                <a:solidFill>
                  <a:schemeClr val="bg1">
                    <a:lumMod val="65000"/>
                  </a:schemeClr>
                </a:solidFill>
                <a:latin typeface="Arial" panose="020B0604020202020204" pitchFamily="34" charset="0"/>
                <a:cs typeface="Arial" panose="020B0604020202020204" pitchFamily="34" charset="0"/>
              </a:rPr>
              <a:t>   |</a:t>
            </a: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368471" y="310971"/>
            <a:ext cx="10641498" cy="611649"/>
          </a:xfrm>
          <a:prstGeom prst="rect">
            <a:avLst/>
          </a:prstGeom>
        </p:spPr>
        <p:txBody>
          <a:bodyPr anchor="t" anchorCtr="0">
            <a:noAutofit/>
          </a:bodyPr>
          <a:lstStyle>
            <a:lvl1pPr>
              <a:defRPr sz="20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368471" y="1403450"/>
            <a:ext cx="10641498" cy="2244128"/>
          </a:xfrm>
          <a:prstGeom prst="rect">
            <a:avLst/>
          </a:prstGeom>
        </p:spPr>
        <p:txBody>
          <a:bodyPr>
            <a:noAutofit/>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bg1">
                    <a:lumMod val="65000"/>
                  </a:schemeClr>
                </a:solidFill>
                <a:latin typeface="Arial" charset="0"/>
                <a:ea typeface="Arial" charset="0"/>
                <a:cs typeface="Arial" charset="0"/>
              </a:defRPr>
            </a:lvl1pPr>
          </a:lstStyle>
          <a:p>
            <a:r>
              <a:rPr lang="en-US"/>
              <a:t>NHS 2030 Executive Session </a:t>
            </a:r>
          </a:p>
        </p:txBody>
      </p:sp>
      <p:pic>
        <p:nvPicPr>
          <p:cNvPr id="2" name="Picture 1">
            <a:extLst>
              <a:ext uri="{FF2B5EF4-FFF2-40B4-BE49-F238E27FC236}">
                <a16:creationId xmlns:a16="http://schemas.microsoft.com/office/drawing/2014/main" id="{D0E20415-AFAB-3AF5-C0B5-7B8A70B10DA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90000" y="380910"/>
            <a:ext cx="836930" cy="339090"/>
          </a:xfrm>
          <a:prstGeom prst="rect">
            <a:avLst/>
          </a:prstGeom>
          <a:noFill/>
        </p:spPr>
      </p:pic>
    </p:spTree>
    <p:extLst>
      <p:ext uri="{BB962C8B-B14F-4D97-AF65-F5344CB8AC3E}">
        <p14:creationId xmlns:p14="http://schemas.microsoft.com/office/powerpoint/2010/main" val="383202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3C947-17B6-58D7-EAA4-24B42A74F04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5FAED0B-1FFD-B3DC-15B4-C9F1EBB34D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8F04C56-81FA-5CD4-C14F-8AC0C31E1FEA}"/>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5" name="Footer Placeholder 4">
            <a:extLst>
              <a:ext uri="{FF2B5EF4-FFF2-40B4-BE49-F238E27FC236}">
                <a16:creationId xmlns:a16="http://schemas.microsoft.com/office/drawing/2014/main" id="{1A018AB9-B32B-29A7-991D-DD0ECD1BAEAA}"/>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6" name="Slide Number Placeholder 5">
            <a:extLst>
              <a:ext uri="{FF2B5EF4-FFF2-40B4-BE49-F238E27FC236}">
                <a16:creationId xmlns:a16="http://schemas.microsoft.com/office/drawing/2014/main" id="{C992BFBC-CCA2-3C17-5A92-E91D3C05BF59}"/>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2013511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2B36A-D8F6-2CAB-8F17-B7C731539DD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6DC99D0-28BF-4D3D-27C4-40F47972127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56E6BF9-77D9-763B-1D06-AF7B82D8A1C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3B0C7EF-1EDE-F1E7-25A1-19DE24E16301}"/>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6" name="Footer Placeholder 5">
            <a:extLst>
              <a:ext uri="{FF2B5EF4-FFF2-40B4-BE49-F238E27FC236}">
                <a16:creationId xmlns:a16="http://schemas.microsoft.com/office/drawing/2014/main" id="{B3978832-88F4-7308-382D-714C1C4728FC}"/>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7" name="Slide Number Placeholder 6">
            <a:extLst>
              <a:ext uri="{FF2B5EF4-FFF2-40B4-BE49-F238E27FC236}">
                <a16:creationId xmlns:a16="http://schemas.microsoft.com/office/drawing/2014/main" id="{EDC7B026-FE7F-8FFA-3E64-B81642084306}"/>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407492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340E5-E045-3176-B0DB-04167594EF8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F2A93DA-0836-F5FE-EB76-AC15A11A4C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5F72969-ADF2-7D36-0C84-AF357C9FA8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A1A4CC5-9458-3A43-0B96-27B789F3FB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C08E525-4F36-79F1-FA3B-60F8EB9B708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22341F3-33AE-EF0B-C280-8072D0BF241C}"/>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8" name="Footer Placeholder 7">
            <a:extLst>
              <a:ext uri="{FF2B5EF4-FFF2-40B4-BE49-F238E27FC236}">
                <a16:creationId xmlns:a16="http://schemas.microsoft.com/office/drawing/2014/main" id="{328DABD9-CDF1-BC5A-FD06-066D2F839D30}"/>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9" name="Slide Number Placeholder 8">
            <a:extLst>
              <a:ext uri="{FF2B5EF4-FFF2-40B4-BE49-F238E27FC236}">
                <a16:creationId xmlns:a16="http://schemas.microsoft.com/office/drawing/2014/main" id="{882579FB-BD99-7569-30F0-628E6B6C711A}"/>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426822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A983-6CEE-A752-1586-482A9180E16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AF94C70-A8CF-8768-426F-DCAC1A5122D7}"/>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4" name="Footer Placeholder 3">
            <a:extLst>
              <a:ext uri="{FF2B5EF4-FFF2-40B4-BE49-F238E27FC236}">
                <a16:creationId xmlns:a16="http://schemas.microsoft.com/office/drawing/2014/main" id="{6DFE5F22-8029-4319-752E-3D08ECD89E2E}"/>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5" name="Slide Number Placeholder 4">
            <a:extLst>
              <a:ext uri="{FF2B5EF4-FFF2-40B4-BE49-F238E27FC236}">
                <a16:creationId xmlns:a16="http://schemas.microsoft.com/office/drawing/2014/main" id="{3BA796C9-1DE1-4849-C490-BE3172B4E7D1}"/>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271104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7FD399-CEA8-CBFB-38EC-F4E7D5086753}"/>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3" name="Footer Placeholder 2">
            <a:extLst>
              <a:ext uri="{FF2B5EF4-FFF2-40B4-BE49-F238E27FC236}">
                <a16:creationId xmlns:a16="http://schemas.microsoft.com/office/drawing/2014/main" id="{870F1D06-BF0B-A6D8-4751-A01D111EC3D6}"/>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
        <p:nvSpPr>
          <p:cNvPr id="4" name="Slide Number Placeholder 3">
            <a:extLst>
              <a:ext uri="{FF2B5EF4-FFF2-40B4-BE49-F238E27FC236}">
                <a16:creationId xmlns:a16="http://schemas.microsoft.com/office/drawing/2014/main" id="{4AB8AC93-5FD6-500C-AD23-346BEDEBD942}"/>
              </a:ext>
            </a:extLst>
          </p:cNvPr>
          <p:cNvSpPr>
            <a:spLocks noGrp="1"/>
          </p:cNvSpPr>
          <p:nvPr>
            <p:ph type="sldNum" sz="quarter" idx="12"/>
          </p:nvPr>
        </p:nvSpPr>
        <p:spPr/>
        <p:txBody>
          <a:bodyPr/>
          <a:lstStyle/>
          <a:p>
            <a:fld id="{C678ADBF-EEE1-4EBB-B953-D1FB1AAB8255}" type="slidenum">
              <a:rPr lang="en-GB" smtClean="0"/>
              <a:t>‹#›</a:t>
            </a:fld>
            <a:endParaRPr lang="en-GB"/>
          </a:p>
        </p:txBody>
      </p:sp>
    </p:spTree>
    <p:extLst>
      <p:ext uri="{BB962C8B-B14F-4D97-AF65-F5344CB8AC3E}">
        <p14:creationId xmlns:p14="http://schemas.microsoft.com/office/powerpoint/2010/main" val="355724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CABD1-D445-E67F-6BA5-2F95F46D55C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3C9648E-6D8E-A242-E03C-42D51A667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70A5294-A501-B5C8-7E33-6528B1A559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450E5A0-BF28-A8E1-021E-E0557304A813}"/>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7" name="Slide Number Placeholder 6">
            <a:extLst>
              <a:ext uri="{FF2B5EF4-FFF2-40B4-BE49-F238E27FC236}">
                <a16:creationId xmlns:a16="http://schemas.microsoft.com/office/drawing/2014/main" id="{10F26564-0220-1C14-94B3-A1CB16CE97DC}"/>
              </a:ext>
            </a:extLst>
          </p:cNvPr>
          <p:cNvSpPr>
            <a:spLocks noGrp="1"/>
          </p:cNvSpPr>
          <p:nvPr>
            <p:ph type="sldNum" sz="quarter" idx="12"/>
          </p:nvPr>
        </p:nvSpPr>
        <p:spPr/>
        <p:txBody>
          <a:bodyPr/>
          <a:lstStyle/>
          <a:p>
            <a:fld id="{C678ADBF-EEE1-4EBB-B953-D1FB1AAB8255}" type="slidenum">
              <a:rPr lang="en-GB" smtClean="0"/>
              <a:t>‹#›</a:t>
            </a:fld>
            <a:endParaRPr lang="en-GB"/>
          </a:p>
        </p:txBody>
      </p:sp>
      <p:sp>
        <p:nvSpPr>
          <p:cNvPr id="8" name="Footer Placeholder 2">
            <a:extLst>
              <a:ext uri="{FF2B5EF4-FFF2-40B4-BE49-F238E27FC236}">
                <a16:creationId xmlns:a16="http://schemas.microsoft.com/office/drawing/2014/main" id="{E01596AA-FE87-7E16-D733-32C86949CBC6}"/>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419171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88F74-E0DA-C284-C4D3-A33600B07C0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5723B071-18AF-3544-4FB8-2854A187C4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45630C-B156-85E1-84C9-B13A4EED52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0AC189-0084-0A83-3C08-A6352F7B9319}"/>
              </a:ext>
            </a:extLst>
          </p:cNvPr>
          <p:cNvSpPr>
            <a:spLocks noGrp="1"/>
          </p:cNvSpPr>
          <p:nvPr>
            <p:ph type="dt" sz="half" idx="10"/>
          </p:nvPr>
        </p:nvSpPr>
        <p:spPr/>
        <p:txBody>
          <a:bodyPr/>
          <a:lstStyle/>
          <a:p>
            <a:fld id="{6FF73E9E-7BA5-4A8C-A857-480D7AC19331}" type="datetimeFigureOut">
              <a:rPr lang="en-GB" smtClean="0"/>
              <a:t>23/06/2023</a:t>
            </a:fld>
            <a:endParaRPr lang="en-GB"/>
          </a:p>
        </p:txBody>
      </p:sp>
      <p:sp>
        <p:nvSpPr>
          <p:cNvPr id="7" name="Slide Number Placeholder 6">
            <a:extLst>
              <a:ext uri="{FF2B5EF4-FFF2-40B4-BE49-F238E27FC236}">
                <a16:creationId xmlns:a16="http://schemas.microsoft.com/office/drawing/2014/main" id="{66D07447-7207-EC57-8E2D-F77352DEF7A0}"/>
              </a:ext>
            </a:extLst>
          </p:cNvPr>
          <p:cNvSpPr>
            <a:spLocks noGrp="1"/>
          </p:cNvSpPr>
          <p:nvPr>
            <p:ph type="sldNum" sz="quarter" idx="12"/>
          </p:nvPr>
        </p:nvSpPr>
        <p:spPr/>
        <p:txBody>
          <a:bodyPr/>
          <a:lstStyle/>
          <a:p>
            <a:fld id="{C678ADBF-EEE1-4EBB-B953-D1FB1AAB8255}" type="slidenum">
              <a:rPr lang="en-GB" smtClean="0"/>
              <a:t>‹#›</a:t>
            </a:fld>
            <a:endParaRPr lang="en-GB"/>
          </a:p>
        </p:txBody>
      </p:sp>
      <p:sp>
        <p:nvSpPr>
          <p:cNvPr id="8" name="Footer Placeholder 2">
            <a:extLst>
              <a:ext uri="{FF2B5EF4-FFF2-40B4-BE49-F238E27FC236}">
                <a16:creationId xmlns:a16="http://schemas.microsoft.com/office/drawing/2014/main" id="{FFE0C451-22BF-7473-EC34-C2749DDA76D6}"/>
              </a:ext>
            </a:extLst>
          </p:cNvPr>
          <p:cNvSpPr>
            <a:spLocks noGrp="1"/>
          </p:cNvSpPr>
          <p:nvPr>
            <p:ph type="ftr" sz="quarter" idx="11"/>
          </p:nvPr>
        </p:nvSpPr>
        <p:spPr>
          <a:xfrm>
            <a:off x="4038600" y="0"/>
            <a:ext cx="4114800" cy="365125"/>
          </a:xfrm>
          <a:prstGeom prst="rect">
            <a:avLst/>
          </a:prstGeom>
        </p:spPr>
        <p:txBody>
          <a:bodyPr/>
          <a:lstStyle/>
          <a:p>
            <a:r>
              <a:rPr lang="en-GB"/>
              <a:t>CONFIDENTIAL</a:t>
            </a:r>
          </a:p>
        </p:txBody>
      </p:sp>
    </p:spTree>
    <p:extLst>
      <p:ext uri="{BB962C8B-B14F-4D97-AF65-F5344CB8AC3E}">
        <p14:creationId xmlns:p14="http://schemas.microsoft.com/office/powerpoint/2010/main" val="39510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5DC322-3201-7283-B414-F6E508F7EC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F3996FB-BE2F-878A-CA18-81E39E6F0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C03EBA-FCE0-CFE2-9A3B-132A67D30E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73E9E-7BA5-4A8C-A857-480D7AC19331}" type="datetimeFigureOut">
              <a:rPr lang="en-GB" smtClean="0"/>
              <a:t>23/06/2023</a:t>
            </a:fld>
            <a:endParaRPr lang="en-GB"/>
          </a:p>
        </p:txBody>
      </p:sp>
      <p:sp>
        <p:nvSpPr>
          <p:cNvPr id="6" name="Slide Number Placeholder 5">
            <a:extLst>
              <a:ext uri="{FF2B5EF4-FFF2-40B4-BE49-F238E27FC236}">
                <a16:creationId xmlns:a16="http://schemas.microsoft.com/office/drawing/2014/main" id="{FB948AFD-1D41-66BE-85BD-F6A9AD257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8ADBF-EEE1-4EBB-B953-D1FB1AAB8255}" type="slidenum">
              <a:rPr lang="en-GB" smtClean="0"/>
              <a:t>‹#›</a:t>
            </a:fld>
            <a:endParaRPr lang="en-GB"/>
          </a:p>
        </p:txBody>
      </p:sp>
    </p:spTree>
    <p:extLst>
      <p:ext uri="{BB962C8B-B14F-4D97-AF65-F5344CB8AC3E}">
        <p14:creationId xmlns:p14="http://schemas.microsoft.com/office/powerpoint/2010/main" val="176937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23/06/2023</a:t>
            </a:fld>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3754304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NHS 2030 Executive Session </a:t>
            </a:r>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9847047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engage.england.nhs.uk/nhs75/2b9a7659/"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www.engage.england.nhs.uk/++preview++/nhs75/2b9a7659/supporting_documents/NHS75%20%20an%20invitation%20to%20have%20your%20say%20%20survey%20guide.pdf" TargetMode="External"/></Relationships>
</file>

<file path=ppt/slides/_rels/slide3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D86A-DAA6-4CB6-AD68-407B25F3F99E}"/>
              </a:ext>
            </a:extLst>
          </p:cNvPr>
          <p:cNvSpPr>
            <a:spLocks noGrp="1"/>
          </p:cNvSpPr>
          <p:nvPr>
            <p:ph type="title"/>
          </p:nvPr>
        </p:nvSpPr>
        <p:spPr>
          <a:xfrm>
            <a:off x="775251" y="2504210"/>
            <a:ext cx="8724208" cy="2215631"/>
          </a:xfrm>
        </p:spPr>
        <p:txBody>
          <a:bodyPr>
            <a:normAutofit/>
          </a:bodyPr>
          <a:lstStyle/>
          <a:p>
            <a:r>
              <a:rPr lang="en-GB" sz="4000">
                <a:latin typeface="Arial"/>
                <a:cs typeface="Arial"/>
              </a:rPr>
              <a:t>NHS Assembly: NHS@75 an engagement summary</a:t>
            </a:r>
            <a:br>
              <a:rPr lang="en-GB" sz="4000"/>
            </a:br>
            <a:br>
              <a:rPr lang="en-GB">
                <a:latin typeface="Arial"/>
                <a:cs typeface="Arial"/>
              </a:rPr>
            </a:br>
            <a:r>
              <a:rPr lang="en-GB">
                <a:latin typeface="Arial"/>
                <a:cs typeface="Arial"/>
              </a:rPr>
              <a:t>June 2023</a:t>
            </a:r>
            <a:endParaRPr lang="en-GB" sz="2400">
              <a:latin typeface="Arial"/>
              <a:cs typeface="Arial"/>
            </a:endParaRPr>
          </a:p>
        </p:txBody>
      </p:sp>
      <p:pic>
        <p:nvPicPr>
          <p:cNvPr id="3" name="Picture 3" descr="Graphical user interface, text, application, chat or text message&#10;&#10;Description automatically generated">
            <a:extLst>
              <a:ext uri="{FF2B5EF4-FFF2-40B4-BE49-F238E27FC236}">
                <a16:creationId xmlns:a16="http://schemas.microsoft.com/office/drawing/2014/main" id="{D95B1A29-4CB5-3589-1D10-614A8836FCAE}"/>
              </a:ext>
            </a:extLst>
          </p:cNvPr>
          <p:cNvPicPr>
            <a:picLocks noChangeAspect="1"/>
          </p:cNvPicPr>
          <p:nvPr/>
        </p:nvPicPr>
        <p:blipFill>
          <a:blip r:embed="rId2"/>
          <a:stretch>
            <a:fillRect/>
          </a:stretch>
        </p:blipFill>
        <p:spPr>
          <a:xfrm>
            <a:off x="9593211" y="3540380"/>
            <a:ext cx="2247900" cy="3095625"/>
          </a:xfrm>
          <a:prstGeom prst="rect">
            <a:avLst/>
          </a:prstGeom>
        </p:spPr>
      </p:pic>
    </p:spTree>
    <p:extLst>
      <p:ext uri="{BB962C8B-B14F-4D97-AF65-F5344CB8AC3E}">
        <p14:creationId xmlns:p14="http://schemas.microsoft.com/office/powerpoint/2010/main" val="3827189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09" y="136183"/>
            <a:ext cx="10259685" cy="601111"/>
          </a:xfrm>
        </p:spPr>
        <p:txBody>
          <a:bodyPr>
            <a:normAutofit/>
          </a:bodyPr>
          <a:lstStyle/>
          <a:p>
            <a:r>
              <a:rPr lang="en-GB" sz="2400" dirty="0"/>
              <a:t>Q2: Citizen Space feedback on where is the NHS </a:t>
            </a:r>
            <a:r>
              <a:rPr lang="en-GB" sz="2400" b="1" dirty="0"/>
              <a:t>making progress</a:t>
            </a:r>
            <a:r>
              <a:rPr lang="en-GB" sz="2400" dirty="0"/>
              <a:t>? </a:t>
            </a:r>
          </a:p>
        </p:txBody>
      </p:sp>
      <p:sp>
        <p:nvSpPr>
          <p:cNvPr id="12" name="Content Placeholder 2">
            <a:extLst>
              <a:ext uri="{FF2B5EF4-FFF2-40B4-BE49-F238E27FC236}">
                <a16:creationId xmlns:a16="http://schemas.microsoft.com/office/drawing/2014/main" id="{D6C1124F-7A2A-78F4-B4F6-60CAA226462A}"/>
              </a:ext>
            </a:extLst>
          </p:cNvPr>
          <p:cNvSpPr txBox="1">
            <a:spLocks/>
          </p:cNvSpPr>
          <p:nvPr/>
        </p:nvSpPr>
        <p:spPr>
          <a:xfrm>
            <a:off x="342641" y="908238"/>
            <a:ext cx="5547008" cy="2803715"/>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r>
              <a:rPr lang="en-GB" dirty="0">
                <a:solidFill>
                  <a:srgbClr val="2F528F"/>
                </a:solidFill>
                <a:latin typeface="+mj-lt"/>
              </a:rPr>
              <a:t>Citizen Space survey responses highlight</a:t>
            </a:r>
            <a:r>
              <a:rPr lang="en-GB" dirty="0">
                <a:solidFill>
                  <a:srgbClr val="2F528F"/>
                </a:solidFill>
                <a:latin typeface="+mj-lt"/>
                <a:cs typeface="Arial"/>
              </a:rPr>
              <a:t>:</a:t>
            </a:r>
          </a:p>
          <a:p>
            <a:pPr marL="0" marR="0" lvl="0" indent="0" algn="l" defTabSz="914400" rtl="0" eaLnBrk="1" fontAlgn="auto" latinLnBrk="0" hangingPunct="1">
              <a:lnSpc>
                <a:spcPct val="100000"/>
              </a:lnSpc>
              <a:spcBef>
                <a:spcPts val="0"/>
              </a:spcBef>
              <a:spcAft>
                <a:spcPts val="0"/>
              </a:spcAft>
              <a:buClrTx/>
              <a:buSzTx/>
              <a:buNone/>
              <a:tabLst/>
              <a:defRPr/>
            </a:pPr>
            <a:endParaRPr lang="en-GB" dirty="0">
              <a:solidFill>
                <a:prstClr val="black"/>
              </a:solidFill>
              <a:latin typeface="+mj-lt"/>
            </a:endParaRPr>
          </a:p>
          <a:p>
            <a:pPr marL="171450" indent="-171450">
              <a:lnSpc>
                <a:spcPct val="100000"/>
              </a:lnSpc>
              <a:spcBef>
                <a:spcPts val="0"/>
              </a:spcBef>
              <a:defRPr/>
            </a:pPr>
            <a:r>
              <a:rPr lang="en-GB" b="1" dirty="0">
                <a:latin typeface="+mj-lt"/>
                <a:cs typeface="Arial"/>
              </a:rPr>
              <a:t>Digital and technology </a:t>
            </a:r>
            <a:r>
              <a:rPr lang="en-GB" dirty="0">
                <a:latin typeface="+mj-lt"/>
                <a:cs typeface="Arial"/>
              </a:rPr>
              <a:t>featured as an area of progress. </a:t>
            </a:r>
          </a:p>
          <a:p>
            <a:pPr marL="171450" indent="-171450">
              <a:lnSpc>
                <a:spcPct val="100000"/>
              </a:lnSpc>
              <a:spcBef>
                <a:spcPts val="0"/>
              </a:spcBef>
              <a:defRPr/>
            </a:pPr>
            <a:endParaRPr kumimoji="0" lang="en-GB" b="0" i="0" u="none" strike="noStrike" kern="1200" cap="none" spc="0" normalizeH="0" baseline="0" noProof="0" dirty="0">
              <a:ln>
                <a:noFill/>
              </a:ln>
              <a:effectLst/>
              <a:uLnTx/>
              <a:uFillTx/>
              <a:latin typeface="+mj-lt"/>
              <a:cs typeface="Arial"/>
            </a:endParaRPr>
          </a:p>
          <a:p>
            <a:pPr marL="171450" indent="-171450">
              <a:lnSpc>
                <a:spcPct val="100000"/>
              </a:lnSpc>
              <a:spcBef>
                <a:spcPts val="0"/>
              </a:spcBef>
              <a:defRPr/>
            </a:pPr>
            <a:r>
              <a:rPr kumimoji="0" lang="en-GB" b="0" i="0" u="none" strike="noStrike" kern="1200" cap="none" spc="0" normalizeH="0" baseline="0" noProof="0" dirty="0">
                <a:ln>
                  <a:noFill/>
                </a:ln>
                <a:effectLst/>
                <a:uLnTx/>
                <a:uFillTx/>
                <a:latin typeface="+mj-lt"/>
                <a:cs typeface="Arial"/>
              </a:rPr>
              <a:t>Both individual and organisational responses agreed that </a:t>
            </a:r>
            <a:r>
              <a:rPr lang="en-GB" b="1" dirty="0">
                <a:latin typeface="+mj-lt"/>
                <a:cs typeface="Arial"/>
              </a:rPr>
              <a:t>re</a:t>
            </a:r>
            <a:r>
              <a:rPr kumimoji="0" lang="en-GB" b="1" i="0" u="none" strike="noStrike" kern="1200" cap="none" spc="0" normalizeH="0" baseline="0" noProof="0" dirty="0">
                <a:ln>
                  <a:noFill/>
                </a:ln>
                <a:effectLst/>
                <a:uLnTx/>
                <a:uFillTx/>
                <a:latin typeface="+mj-lt"/>
                <a:cs typeface="Arial"/>
              </a:rPr>
              <a:t>search, innovation and genomics </a:t>
            </a:r>
            <a:r>
              <a:rPr kumimoji="0" lang="en-GB" b="0" i="0" u="none" strike="noStrike" kern="1200" cap="none" spc="0" normalizeH="0" baseline="0" noProof="0" dirty="0">
                <a:ln>
                  <a:noFill/>
                </a:ln>
                <a:effectLst/>
                <a:uLnTx/>
                <a:uFillTx/>
                <a:latin typeface="+mj-lt"/>
                <a:cs typeface="Arial"/>
              </a:rPr>
              <a:t>were key areas of improvement, leading to </a:t>
            </a:r>
            <a:r>
              <a:rPr kumimoji="0" lang="en-GB" b="1" i="0" u="none" strike="noStrike" kern="1200" cap="none" spc="0" normalizeH="0" baseline="0" noProof="0" dirty="0">
                <a:ln>
                  <a:noFill/>
                </a:ln>
                <a:effectLst/>
                <a:uLnTx/>
                <a:uFillTx/>
                <a:latin typeface="+mj-lt"/>
                <a:cs typeface="Arial"/>
              </a:rPr>
              <a:t>new treatments and procedures </a:t>
            </a:r>
            <a:r>
              <a:rPr kumimoji="0" lang="en-GB" b="0" i="0" u="none" strike="noStrike" kern="1200" cap="none" spc="0" normalizeH="0" baseline="0" noProof="0" dirty="0">
                <a:ln>
                  <a:noFill/>
                </a:ln>
                <a:effectLst/>
                <a:uLnTx/>
                <a:uFillTx/>
                <a:latin typeface="+mj-lt"/>
                <a:cs typeface="Arial"/>
              </a:rPr>
              <a:t>being developed to improve patient care and new technologies being introduced to make treatments safer and more effective.</a:t>
            </a:r>
            <a:r>
              <a:rPr lang="en-GB" dirty="0">
                <a:latin typeface="+mj-lt"/>
                <a:cs typeface="Arial"/>
              </a:rPr>
              <a:t> </a:t>
            </a:r>
          </a:p>
          <a:p>
            <a:pPr marL="0" indent="0">
              <a:lnSpc>
                <a:spcPct val="100000"/>
              </a:lnSpc>
              <a:spcBef>
                <a:spcPts val="0"/>
              </a:spcBef>
              <a:buNone/>
              <a:defRPr/>
            </a:pPr>
            <a:endParaRPr lang="en-GB" dirty="0">
              <a:latin typeface="+mj-lt"/>
              <a:cs typeface="Arial"/>
            </a:endParaRPr>
          </a:p>
          <a:p>
            <a:pPr marL="171450" indent="-171450">
              <a:lnSpc>
                <a:spcPct val="100000"/>
              </a:lnSpc>
              <a:spcBef>
                <a:spcPts val="0"/>
              </a:spcBef>
              <a:defRPr/>
            </a:pPr>
            <a:r>
              <a:rPr lang="en-GB" dirty="0">
                <a:latin typeface="+mj-lt"/>
                <a:cs typeface="Arial"/>
              </a:rPr>
              <a:t>Many responses discussed how </a:t>
            </a:r>
            <a:r>
              <a:rPr lang="en-GB" b="1" dirty="0">
                <a:latin typeface="+mj-lt"/>
                <a:cs typeface="Arial"/>
              </a:rPr>
              <a:t>clinical outcomes had improved significantly</a:t>
            </a:r>
            <a:r>
              <a:rPr lang="en-GB" dirty="0">
                <a:latin typeface="+mj-lt"/>
                <a:cs typeface="Arial"/>
              </a:rPr>
              <a:t> due to medical advances and many focused particularly on cancer survival. </a:t>
            </a:r>
            <a:endParaRPr kumimoji="0" lang="en-GB"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i="0" u="none" strike="noStrike" kern="1200" cap="none" spc="0" normalizeH="0" baseline="0" noProof="0" dirty="0">
              <a:ln>
                <a:noFill/>
              </a:ln>
              <a:effectLst/>
              <a:uLnTx/>
              <a:uFillTx/>
              <a:latin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None/>
              <a:tabLst/>
              <a:defRPr/>
            </a:pPr>
            <a:endParaRPr kumimoji="0" lang="en-GB"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a:p>
            <a:pPr marL="0" indent="0">
              <a:buNone/>
            </a:pPr>
            <a:endParaRPr lang="en-GB" dirty="0">
              <a:latin typeface="+mj-lt"/>
            </a:endParaRPr>
          </a:p>
        </p:txBody>
      </p:sp>
      <p:sp>
        <p:nvSpPr>
          <p:cNvPr id="4" name="TextBox 3">
            <a:extLst>
              <a:ext uri="{FF2B5EF4-FFF2-40B4-BE49-F238E27FC236}">
                <a16:creationId xmlns:a16="http://schemas.microsoft.com/office/drawing/2014/main" id="{BA2B2B40-F1F0-7DFC-D8F6-0FB7675172AF}"/>
              </a:ext>
            </a:extLst>
          </p:cNvPr>
          <p:cNvSpPr txBox="1"/>
          <p:nvPr/>
        </p:nvSpPr>
        <p:spPr>
          <a:xfrm>
            <a:off x="278244" y="6428480"/>
            <a:ext cx="11849877" cy="415498"/>
          </a:xfrm>
          <a:prstGeom prst="rect">
            <a:avLst/>
          </a:prstGeom>
          <a:noFill/>
        </p:spPr>
        <p:txBody>
          <a:bodyPr wrap="square" rtlCol="0">
            <a:spAutoFit/>
          </a:bodyPr>
          <a:lstStyle/>
          <a:p>
            <a:r>
              <a:rPr lang="en-GB" sz="1050" i="1" dirty="0"/>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p:txBody>
      </p:sp>
      <p:sp>
        <p:nvSpPr>
          <p:cNvPr id="9" name="Content Placeholder 2">
            <a:extLst>
              <a:ext uri="{FF2B5EF4-FFF2-40B4-BE49-F238E27FC236}">
                <a16:creationId xmlns:a16="http://schemas.microsoft.com/office/drawing/2014/main" id="{81A8A978-949A-EB55-5BC4-E3F3C19D1F3D}"/>
              </a:ext>
            </a:extLst>
          </p:cNvPr>
          <p:cNvSpPr txBox="1">
            <a:spLocks/>
          </p:cNvSpPr>
          <p:nvPr/>
        </p:nvSpPr>
        <p:spPr>
          <a:xfrm>
            <a:off x="342641" y="3706626"/>
            <a:ext cx="11469548" cy="2630787"/>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180975">
              <a:lnSpc>
                <a:spcPct val="100000"/>
              </a:lnSpc>
              <a:spcBef>
                <a:spcPts val="0"/>
              </a:spcBef>
              <a:defRPr/>
            </a:pPr>
            <a:endParaRPr kumimoji="0" lang="en-GB" b="0" i="0" u="none" strike="noStrike" kern="1200" cap="none" spc="0" normalizeH="0" baseline="0" noProof="0" dirty="0">
              <a:ln>
                <a:noFill/>
              </a:ln>
              <a:effectLst/>
              <a:uLnTx/>
              <a:uFillTx/>
              <a:latin typeface="Arial"/>
              <a:cs typeface="Arial"/>
            </a:endParaRPr>
          </a:p>
          <a:p>
            <a:pPr marL="180975" indent="-180975">
              <a:lnSpc>
                <a:spcPct val="100000"/>
              </a:lnSpc>
              <a:spcBef>
                <a:spcPts val="0"/>
              </a:spcBef>
              <a:defRPr/>
            </a:pPr>
            <a:r>
              <a:rPr kumimoji="0" lang="en-GB" b="0" i="0" u="none" strike="noStrike" kern="1200" cap="none" spc="0" normalizeH="0" baseline="0" noProof="0" dirty="0">
                <a:ln>
                  <a:noFill/>
                </a:ln>
                <a:effectLst/>
                <a:uLnTx/>
                <a:uFillTx/>
                <a:latin typeface="Arial"/>
                <a:cs typeface="Arial"/>
              </a:rPr>
              <a:t>Several respondents felt that </a:t>
            </a:r>
            <a:r>
              <a:rPr kumimoji="0" lang="en-GB" b="1" i="0" u="none" strike="noStrike" kern="1200" cap="none" spc="0" normalizeH="0" baseline="0" noProof="0" dirty="0">
                <a:ln>
                  <a:noFill/>
                </a:ln>
                <a:effectLst/>
                <a:uLnTx/>
                <a:uFillTx/>
                <a:latin typeface="Arial"/>
                <a:cs typeface="Arial"/>
              </a:rPr>
              <a:t>innovative practice in how clinical staff work </a:t>
            </a:r>
            <a:r>
              <a:rPr kumimoji="0" lang="en-GB" b="0" i="0" u="none" strike="noStrike" kern="1200" cap="none" spc="0" normalizeH="0" baseline="0" noProof="0" dirty="0">
                <a:ln>
                  <a:noFill/>
                </a:ln>
                <a:effectLst/>
                <a:uLnTx/>
                <a:uFillTx/>
                <a:latin typeface="Arial"/>
                <a:cs typeface="Arial"/>
              </a:rPr>
              <a:t>and/or working in different services was improving patient care.</a:t>
            </a:r>
          </a:p>
          <a:p>
            <a:pPr marL="180975" indent="-180975">
              <a:lnSpc>
                <a:spcPct val="100000"/>
              </a:lnSpc>
              <a:spcBef>
                <a:spcPts val="0"/>
              </a:spcBef>
              <a:defRPr/>
            </a:pPr>
            <a:endParaRPr kumimoji="0" lang="en-GB" b="0" i="0" u="none" strike="noStrike" kern="1200" cap="none" spc="0" normalizeH="0" baseline="0" noProof="0" dirty="0">
              <a:ln>
                <a:noFill/>
              </a:ln>
              <a:effectLst/>
              <a:uLnTx/>
              <a:uFillTx/>
              <a:latin typeface="Arial"/>
              <a:cs typeface="Arial"/>
            </a:endParaRPr>
          </a:p>
          <a:p>
            <a:pPr marL="180975" indent="-180975">
              <a:lnSpc>
                <a:spcPct val="100000"/>
              </a:lnSpc>
              <a:spcBef>
                <a:spcPts val="0"/>
              </a:spcBef>
              <a:defRPr/>
            </a:pPr>
            <a:r>
              <a:rPr lang="en-GB" dirty="0">
                <a:latin typeface="Arial"/>
                <a:cs typeface="Arial"/>
              </a:rPr>
              <a:t>Organisational responses highlighted </a:t>
            </a:r>
            <a:r>
              <a:rPr lang="en-GB" b="1" dirty="0">
                <a:latin typeface="Arial"/>
                <a:cs typeface="Arial"/>
              </a:rPr>
              <a:t>integration and partnership working</a:t>
            </a:r>
            <a:r>
              <a:rPr lang="en-GB" dirty="0">
                <a:latin typeface="Arial"/>
                <a:cs typeface="Arial"/>
              </a:rPr>
              <a:t> as a key area of progress, while individuals were more likely to mention </a:t>
            </a:r>
            <a:r>
              <a:rPr lang="en-GB" b="1" dirty="0">
                <a:latin typeface="Arial"/>
                <a:cs typeface="Arial"/>
              </a:rPr>
              <a:t>prevention and public health</a:t>
            </a:r>
            <a:r>
              <a:rPr lang="en-GB" dirty="0">
                <a:latin typeface="Arial"/>
                <a:cs typeface="Arial"/>
              </a:rPr>
              <a:t>, as well as </a:t>
            </a:r>
            <a:r>
              <a:rPr lang="en-GB" b="1" dirty="0">
                <a:latin typeface="Arial"/>
                <a:cs typeface="Arial"/>
              </a:rPr>
              <a:t>new models of care</a:t>
            </a:r>
            <a:r>
              <a:rPr lang="en-GB" dirty="0">
                <a:latin typeface="Arial"/>
                <a:cs typeface="Arial"/>
              </a:rPr>
              <a:t>, such as virtual wards and the pandemic response.</a:t>
            </a:r>
          </a:p>
          <a:p>
            <a:pPr marL="180975" indent="-180975">
              <a:lnSpc>
                <a:spcPct val="100000"/>
              </a:lnSpc>
              <a:spcBef>
                <a:spcPts val="0"/>
              </a:spcBef>
              <a:buNone/>
              <a:defRPr/>
            </a:pPr>
            <a:endParaRPr lang="en-GB" dirty="0">
              <a:latin typeface="Arial"/>
              <a:cs typeface="Arial"/>
            </a:endParaRPr>
          </a:p>
          <a:p>
            <a:pPr marL="180975" indent="-180975">
              <a:lnSpc>
                <a:spcPct val="100000"/>
              </a:lnSpc>
              <a:spcBef>
                <a:spcPts val="0"/>
              </a:spcBef>
              <a:defRPr/>
            </a:pPr>
            <a:r>
              <a:rPr lang="en-GB" dirty="0">
                <a:latin typeface="Arial"/>
                <a:cs typeface="Arial"/>
              </a:rPr>
              <a:t>Furthermore, organisations said that the NHS </a:t>
            </a:r>
            <a:r>
              <a:rPr lang="en-GB" b="1" dirty="0">
                <a:latin typeface="Arial"/>
                <a:cs typeface="Arial"/>
              </a:rPr>
              <a:t>had improved the ways in which it supported staff</a:t>
            </a:r>
            <a:r>
              <a:rPr lang="en-GB" dirty="0">
                <a:latin typeface="Arial"/>
                <a:cs typeface="Arial"/>
              </a:rPr>
              <a:t>, particularly in development and equality, diversity and inclusion</a:t>
            </a:r>
            <a:r>
              <a:rPr lang="en-GB" dirty="0"/>
              <a:t>. </a:t>
            </a:r>
            <a:r>
              <a:rPr lang="en-GB" dirty="0">
                <a:latin typeface="Arial"/>
                <a:cs typeface="Arial"/>
              </a:rPr>
              <a:t>Individuals raised how </a:t>
            </a:r>
            <a:r>
              <a:rPr kumimoji="0" lang="en-GB" b="1" i="0" u="none" strike="noStrike" kern="1200" cap="none" spc="0" normalizeH="0" baseline="0" noProof="0" dirty="0">
                <a:ln>
                  <a:noFill/>
                </a:ln>
                <a:effectLst/>
                <a:uLnTx/>
                <a:uFillTx/>
                <a:latin typeface="Arial"/>
                <a:cs typeface="Arial"/>
              </a:rPr>
              <a:t>primary care was using technology</a:t>
            </a:r>
            <a:r>
              <a:rPr kumimoji="0" lang="en-GB" b="0" i="0" u="none" strike="noStrike" kern="1200" cap="none" spc="0" normalizeH="0" baseline="0" noProof="0" dirty="0">
                <a:ln>
                  <a:noFill/>
                </a:ln>
                <a:effectLst/>
                <a:uLnTx/>
                <a:uFillTx/>
                <a:latin typeface="Arial"/>
                <a:cs typeface="Arial"/>
              </a:rPr>
              <a:t> in innovative ways to improve access to care and allow patients and staff access to healthcare data.</a:t>
            </a:r>
            <a:endParaRPr lang="en-GB" b="0" i="0" u="none" strike="noStrike" kern="1200" cap="none" spc="0" normalizeH="0" baseline="0" noProof="0" dirty="0">
              <a:ln>
                <a:noFill/>
              </a:ln>
              <a:effectLst/>
              <a:uLnTx/>
              <a:uFillTx/>
              <a:latin typeface="Arial"/>
              <a:cs typeface="Arial"/>
            </a:endParaRPr>
          </a:p>
          <a:p>
            <a:pPr marL="180975" indent="-180975">
              <a:lnSpc>
                <a:spcPct val="100000"/>
              </a:lnSpc>
              <a:spcBef>
                <a:spcPts val="0"/>
              </a:spcBef>
              <a:buNone/>
              <a:defRPr/>
            </a:pPr>
            <a:endParaRPr lang="en-GB" dirty="0">
              <a:solidFill>
                <a:prstClr val="black"/>
              </a:solidFill>
            </a:endParaRPr>
          </a:p>
          <a:p>
            <a:pPr marL="180975" indent="-180975">
              <a:lnSpc>
                <a:spcPct val="100000"/>
              </a:lnSpc>
              <a:spcBef>
                <a:spcPts val="0"/>
              </a:spcBef>
              <a:defRPr/>
            </a:pPr>
            <a:r>
              <a:rPr lang="en-GB" dirty="0">
                <a:latin typeface="Arial"/>
                <a:cs typeface="Arial"/>
              </a:rPr>
              <a:t>It is important to note that some individual</a:t>
            </a:r>
            <a:r>
              <a:rPr kumimoji="0" lang="en-GB" b="0" i="0" u="none" strike="noStrike" kern="1200" cap="none" spc="0" normalizeH="0" baseline="0" noProof="0" dirty="0">
                <a:ln>
                  <a:noFill/>
                </a:ln>
                <a:effectLst/>
                <a:uLnTx/>
                <a:uFillTx/>
                <a:latin typeface="Arial"/>
                <a:cs typeface="Arial"/>
              </a:rPr>
              <a:t> respondents </a:t>
            </a:r>
            <a:r>
              <a:rPr lang="en-GB" b="0" dirty="0">
                <a:latin typeface="Arial"/>
                <a:cs typeface="Arial"/>
              </a:rPr>
              <a:t>noted that they did</a:t>
            </a:r>
            <a:r>
              <a:rPr kumimoji="0" lang="en-GB" i="0" u="none" strike="noStrike" kern="1200" cap="none" spc="0" normalizeH="0" baseline="0" noProof="0" dirty="0">
                <a:ln>
                  <a:noFill/>
                </a:ln>
                <a:effectLst/>
                <a:uLnTx/>
                <a:uFillTx/>
                <a:latin typeface="Arial"/>
                <a:cs typeface="Arial"/>
              </a:rPr>
              <a:t> not feel </a:t>
            </a:r>
            <a:r>
              <a:rPr kumimoji="0" lang="en-GB" b="0" i="0" u="none" strike="noStrike" kern="1200" cap="none" spc="0" normalizeH="0" baseline="0" noProof="0" dirty="0">
                <a:ln>
                  <a:noFill/>
                </a:ln>
                <a:effectLst/>
                <a:uLnTx/>
                <a:uFillTx/>
                <a:latin typeface="Arial"/>
                <a:cs typeface="Arial"/>
              </a:rPr>
              <a:t>the NHS was making progress or caveated positive responses with a recognition that the NHS still had a long way to go.</a:t>
            </a:r>
            <a:r>
              <a:rPr lang="en-GB" dirty="0">
                <a:latin typeface="Arial"/>
                <a:cs typeface="Arial"/>
              </a:rPr>
              <a:t> </a:t>
            </a:r>
            <a:endParaRPr lang="en-GB" b="0" i="0" u="none" strike="noStrike" kern="1200" cap="none" spc="0" normalizeH="0" baseline="0" noProof="0" dirty="0">
              <a:ln>
                <a:noFill/>
              </a:ln>
              <a:effectLst/>
              <a:uLnTx/>
              <a:uFillTx/>
              <a:cs typeface="Arial" panose="020B0604020202020204" pitchFamily="34" charset="0"/>
            </a:endParaRPr>
          </a:p>
        </p:txBody>
      </p:sp>
      <p:pic>
        <p:nvPicPr>
          <p:cNvPr id="18" name="Picture 17">
            <a:extLst>
              <a:ext uri="{FF2B5EF4-FFF2-40B4-BE49-F238E27FC236}">
                <a16:creationId xmlns:a16="http://schemas.microsoft.com/office/drawing/2014/main" id="{C360405C-B701-5209-4EF8-EDF93E1963E3}"/>
              </a:ext>
            </a:extLst>
          </p:cNvPr>
          <p:cNvPicPr>
            <a:picLocks noChangeAspect="1"/>
          </p:cNvPicPr>
          <p:nvPr/>
        </p:nvPicPr>
        <p:blipFill>
          <a:blip r:embed="rId3"/>
          <a:stretch>
            <a:fillRect/>
          </a:stretch>
        </p:blipFill>
        <p:spPr>
          <a:xfrm>
            <a:off x="6149896" y="908238"/>
            <a:ext cx="5404464" cy="2691918"/>
          </a:xfrm>
          <a:prstGeom prst="rect">
            <a:avLst/>
          </a:prstGeom>
        </p:spPr>
      </p:pic>
      <p:sp>
        <p:nvSpPr>
          <p:cNvPr id="19" name="TextBox 18">
            <a:extLst>
              <a:ext uri="{FF2B5EF4-FFF2-40B4-BE49-F238E27FC236}">
                <a16:creationId xmlns:a16="http://schemas.microsoft.com/office/drawing/2014/main" id="{6A0B9351-8A40-8D0A-53DF-6BBB15F1C782}"/>
              </a:ext>
            </a:extLst>
          </p:cNvPr>
          <p:cNvSpPr txBox="1"/>
          <p:nvPr/>
        </p:nvSpPr>
        <p:spPr>
          <a:xfrm>
            <a:off x="9489242" y="3155675"/>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3008949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09" y="127365"/>
            <a:ext cx="10259685" cy="601111"/>
          </a:xfrm>
        </p:spPr>
        <p:txBody>
          <a:bodyPr>
            <a:noAutofit/>
          </a:bodyPr>
          <a:lstStyle/>
          <a:p>
            <a:r>
              <a:rPr lang="en-GB" sz="2400"/>
              <a:t>Q2: Other feedback: Where is the NHS </a:t>
            </a:r>
            <a:r>
              <a:rPr lang="en-GB" sz="2400" b="1"/>
              <a:t>making progress</a:t>
            </a:r>
            <a:r>
              <a:rPr lang="en-GB" sz="2400"/>
              <a:t>? </a:t>
            </a:r>
            <a:endParaRPr lang="en-GB" sz="2400">
              <a:solidFill>
                <a:schemeClr val="accent3">
                  <a:lumMod val="75000"/>
                </a:schemeClr>
              </a:solidFill>
            </a:endParaRPr>
          </a:p>
        </p:txBody>
      </p:sp>
      <p:sp>
        <p:nvSpPr>
          <p:cNvPr id="6" name="Content Placeholder 2">
            <a:extLst>
              <a:ext uri="{FF2B5EF4-FFF2-40B4-BE49-F238E27FC236}">
                <a16:creationId xmlns:a16="http://schemas.microsoft.com/office/drawing/2014/main" id="{F6AD2632-06A7-5027-3237-8E37F3741EAA}"/>
              </a:ext>
            </a:extLst>
          </p:cNvPr>
          <p:cNvSpPr txBox="1">
            <a:spLocks/>
          </p:cNvSpPr>
          <p:nvPr/>
        </p:nvSpPr>
        <p:spPr>
          <a:xfrm>
            <a:off x="441809" y="1828212"/>
            <a:ext cx="11418757" cy="1183533"/>
          </a:xfrm>
          <a:prstGeom prst="rect">
            <a:avLst/>
          </a:prstGeom>
          <a:solidFill>
            <a:schemeClr val="tx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a:t>Common key themes include</a:t>
            </a:r>
            <a:r>
              <a:rPr lang="en-GB"/>
              <a:t>: </a:t>
            </a:r>
          </a:p>
          <a:p>
            <a:r>
              <a:rPr lang="en-GB"/>
              <a:t>The NHS has </a:t>
            </a:r>
            <a:r>
              <a:rPr lang="en-GB" b="1"/>
              <a:t>got better at focusing on the whole person</a:t>
            </a:r>
            <a:r>
              <a:rPr lang="en-GB"/>
              <a:t>, with a greater emphasis on </a:t>
            </a:r>
            <a:r>
              <a:rPr lang="en-GB" b="1"/>
              <a:t>social prescribing </a:t>
            </a:r>
            <a:r>
              <a:rPr lang="en-GB"/>
              <a:t>and </a:t>
            </a:r>
            <a:r>
              <a:rPr lang="en-GB" b="1"/>
              <a:t>wellbeing</a:t>
            </a:r>
            <a:r>
              <a:rPr lang="en-GB"/>
              <a:t>. National Voices participants welcomed the aspiration to go further here.</a:t>
            </a:r>
          </a:p>
          <a:p>
            <a:r>
              <a:rPr lang="en-GB"/>
              <a:t>The NHS is starting to </a:t>
            </a:r>
            <a:r>
              <a:rPr lang="en-GB" b="1"/>
              <a:t>plan in a more integrated way</a:t>
            </a:r>
            <a:r>
              <a:rPr lang="en-GB"/>
              <a:t>, including at a local level. </a:t>
            </a:r>
          </a:p>
        </p:txBody>
      </p:sp>
      <p:sp>
        <p:nvSpPr>
          <p:cNvPr id="10" name="Content Placeholder 2">
            <a:extLst>
              <a:ext uri="{FF2B5EF4-FFF2-40B4-BE49-F238E27FC236}">
                <a16:creationId xmlns:a16="http://schemas.microsoft.com/office/drawing/2014/main" id="{B501BB2D-C451-6318-C42C-92C7A80AA31A}"/>
              </a:ext>
            </a:extLst>
          </p:cNvPr>
          <p:cNvSpPr txBox="1">
            <a:spLocks/>
          </p:cNvSpPr>
          <p:nvPr/>
        </p:nvSpPr>
        <p:spPr>
          <a:xfrm>
            <a:off x="441809" y="3137335"/>
            <a:ext cx="11418757" cy="3215154"/>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a:cs typeface="Arial"/>
              </a:rPr>
              <a:t>Other notable points from wider feedback include</a:t>
            </a:r>
            <a:r>
              <a:rPr lang="en-GB" dirty="0">
                <a:latin typeface="Arial"/>
                <a:cs typeface="Arial"/>
              </a:rPr>
              <a:t>:</a:t>
            </a:r>
          </a:p>
          <a:p>
            <a:r>
              <a:rPr lang="en-GB" dirty="0">
                <a:latin typeface="Arial"/>
                <a:cs typeface="Arial"/>
              </a:rPr>
              <a:t>The </a:t>
            </a:r>
            <a:r>
              <a:rPr lang="en-GB" b="1" dirty="0">
                <a:latin typeface="Arial"/>
                <a:cs typeface="Arial"/>
              </a:rPr>
              <a:t>Patients Association </a:t>
            </a:r>
            <a:r>
              <a:rPr lang="en-GB" dirty="0">
                <a:latin typeface="Arial"/>
                <a:cs typeface="Arial"/>
              </a:rPr>
              <a:t>concluded that there are grounds for ‘</a:t>
            </a:r>
            <a:r>
              <a:rPr lang="en-GB" b="1" dirty="0">
                <a:latin typeface="Arial"/>
                <a:cs typeface="Arial"/>
              </a:rPr>
              <a:t>cautious optimism</a:t>
            </a:r>
            <a:r>
              <a:rPr lang="en-GB" dirty="0">
                <a:latin typeface="Arial"/>
                <a:cs typeface="Arial"/>
              </a:rPr>
              <a:t>’ that the NHS is making progress in </a:t>
            </a:r>
            <a:r>
              <a:rPr lang="en-GB" b="1" dirty="0">
                <a:latin typeface="Arial"/>
                <a:cs typeface="Arial"/>
              </a:rPr>
              <a:t>implementing the principles of patient participation</a:t>
            </a:r>
            <a:r>
              <a:rPr lang="en-GB" dirty="0">
                <a:latin typeface="Arial"/>
                <a:cs typeface="Arial"/>
              </a:rPr>
              <a:t>. </a:t>
            </a:r>
            <a:endParaRPr lang="en-GB" dirty="0"/>
          </a:p>
          <a:p>
            <a:r>
              <a:rPr lang="en-GB" dirty="0">
                <a:latin typeface="Arial"/>
                <a:cs typeface="Arial"/>
              </a:rPr>
              <a:t>Similarly, </a:t>
            </a:r>
            <a:r>
              <a:rPr lang="en-GB" b="1" dirty="0">
                <a:latin typeface="Arial"/>
                <a:cs typeface="Arial"/>
              </a:rPr>
              <a:t>Carers UK</a:t>
            </a:r>
            <a:r>
              <a:rPr lang="en-GB" dirty="0">
                <a:latin typeface="Arial"/>
                <a:cs typeface="Arial"/>
              </a:rPr>
              <a:t> noted </a:t>
            </a:r>
            <a:r>
              <a:rPr lang="en-GB" b="1" dirty="0">
                <a:latin typeface="Arial"/>
                <a:cs typeface="Arial"/>
              </a:rPr>
              <a:t>the NHS is increasing its efforts to support unpaid carers</a:t>
            </a:r>
            <a:r>
              <a:rPr lang="en-GB" dirty="0">
                <a:latin typeface="Arial"/>
                <a:cs typeface="Arial"/>
              </a:rPr>
              <a:t>. The NHS staff survey now identifies carers, and there have been steps forward in including carers in decision making, including on strategic matters. </a:t>
            </a:r>
            <a:endParaRPr lang="en-GB" dirty="0"/>
          </a:p>
          <a:p>
            <a:r>
              <a:rPr lang="en-GB" dirty="0">
                <a:latin typeface="Arial"/>
                <a:cs typeface="Arial"/>
              </a:rPr>
              <a:t>Some patients noted benefits from the NHS offering </a:t>
            </a:r>
            <a:r>
              <a:rPr lang="en-GB" b="1" dirty="0">
                <a:latin typeface="Arial"/>
                <a:cs typeface="Arial"/>
              </a:rPr>
              <a:t>greater flexibility </a:t>
            </a:r>
            <a:r>
              <a:rPr lang="en-GB" dirty="0" err="1">
                <a:latin typeface="Arial"/>
                <a:cs typeface="Arial"/>
              </a:rPr>
              <a:t>eg</a:t>
            </a:r>
            <a:r>
              <a:rPr lang="en-GB" dirty="0">
                <a:latin typeface="Arial"/>
                <a:cs typeface="Arial"/>
              </a:rPr>
              <a:t> </a:t>
            </a:r>
            <a:r>
              <a:rPr lang="en-GB" b="1" dirty="0">
                <a:latin typeface="Arial"/>
                <a:cs typeface="Arial"/>
              </a:rPr>
              <a:t>a choice between face-to-face or virtual appointments</a:t>
            </a:r>
            <a:r>
              <a:rPr lang="en-GB" dirty="0">
                <a:latin typeface="Arial"/>
                <a:cs typeface="Arial"/>
              </a:rPr>
              <a:t>. </a:t>
            </a:r>
            <a:endParaRPr lang="en-GB" dirty="0"/>
          </a:p>
          <a:p>
            <a:r>
              <a:rPr lang="en-GB" dirty="0">
                <a:latin typeface="Arial"/>
                <a:cs typeface="Arial"/>
              </a:rPr>
              <a:t>Our </a:t>
            </a:r>
            <a:r>
              <a:rPr lang="en-GB" b="1" dirty="0">
                <a:latin typeface="Arial"/>
                <a:cs typeface="Arial"/>
              </a:rPr>
              <a:t>clinical engagement </a:t>
            </a:r>
            <a:r>
              <a:rPr lang="en-GB" dirty="0">
                <a:latin typeface="Arial"/>
                <a:cs typeface="Arial"/>
              </a:rPr>
              <a:t>workstream found an emerging view that an increasing level of effort is going into </a:t>
            </a:r>
            <a:r>
              <a:rPr lang="en-GB" b="1" dirty="0">
                <a:latin typeface="Arial"/>
                <a:cs typeface="Arial"/>
              </a:rPr>
              <a:t>promoting clinical leadership </a:t>
            </a:r>
            <a:r>
              <a:rPr lang="en-GB" dirty="0">
                <a:latin typeface="Arial"/>
                <a:cs typeface="Arial"/>
              </a:rPr>
              <a:t>and </a:t>
            </a:r>
            <a:r>
              <a:rPr lang="en-GB" b="1" dirty="0">
                <a:latin typeface="Arial"/>
                <a:cs typeface="Arial"/>
              </a:rPr>
              <a:t>leadership development</a:t>
            </a:r>
            <a:r>
              <a:rPr lang="en-GB" dirty="0">
                <a:latin typeface="Arial"/>
                <a:cs typeface="Arial"/>
              </a:rPr>
              <a:t>. </a:t>
            </a:r>
            <a:endParaRPr lang="en-GB" dirty="0"/>
          </a:p>
          <a:p>
            <a:r>
              <a:rPr lang="en-GB" dirty="0">
                <a:latin typeface="Arial"/>
                <a:cs typeface="Arial"/>
              </a:rPr>
              <a:t>The NHS has become a better place to work in some respects (</a:t>
            </a:r>
            <a:r>
              <a:rPr lang="en-GB" dirty="0" err="1">
                <a:latin typeface="Arial"/>
                <a:cs typeface="Arial"/>
              </a:rPr>
              <a:t>eg</a:t>
            </a:r>
            <a:r>
              <a:rPr lang="en-GB" dirty="0">
                <a:latin typeface="Arial"/>
                <a:cs typeface="Arial"/>
              </a:rPr>
              <a:t> </a:t>
            </a:r>
            <a:r>
              <a:rPr lang="en-GB" b="1" dirty="0">
                <a:latin typeface="Arial"/>
                <a:cs typeface="Arial"/>
              </a:rPr>
              <a:t>flexible working</a:t>
            </a:r>
            <a:r>
              <a:rPr lang="en-GB" dirty="0">
                <a:latin typeface="Arial"/>
                <a:cs typeface="Arial"/>
              </a:rPr>
              <a:t>) but could go further. </a:t>
            </a:r>
            <a:endParaRPr lang="en-GB" dirty="0"/>
          </a:p>
          <a:p>
            <a:r>
              <a:rPr lang="en-GB" dirty="0">
                <a:latin typeface="Arial"/>
                <a:cs typeface="Arial"/>
              </a:rPr>
              <a:t>Upskilling and </a:t>
            </a:r>
            <a:r>
              <a:rPr lang="en-GB" b="1" dirty="0">
                <a:latin typeface="Arial"/>
                <a:cs typeface="Arial"/>
              </a:rPr>
              <a:t>developing our skills mix </a:t>
            </a:r>
            <a:r>
              <a:rPr lang="en-GB" dirty="0">
                <a:latin typeface="Arial"/>
                <a:cs typeface="Arial"/>
              </a:rPr>
              <a:t>has the potential to improve care.</a:t>
            </a:r>
            <a:endParaRPr lang="en-GB" dirty="0"/>
          </a:p>
          <a:p>
            <a:r>
              <a:rPr lang="en-GB" dirty="0">
                <a:latin typeface="Arial"/>
                <a:cs typeface="Arial"/>
              </a:rPr>
              <a:t>An area of progress and potential is in </a:t>
            </a:r>
            <a:r>
              <a:rPr lang="en-GB" b="1" dirty="0">
                <a:latin typeface="Arial"/>
                <a:cs typeface="Arial"/>
              </a:rPr>
              <a:t>partnership working</a:t>
            </a:r>
            <a:r>
              <a:rPr lang="en-GB" dirty="0">
                <a:latin typeface="Arial"/>
                <a:cs typeface="Arial"/>
              </a:rPr>
              <a:t>, including with </a:t>
            </a:r>
            <a:r>
              <a:rPr lang="en-GB" b="1" dirty="0">
                <a:latin typeface="Arial"/>
                <a:cs typeface="Arial"/>
              </a:rPr>
              <a:t>local authorities</a:t>
            </a:r>
            <a:r>
              <a:rPr lang="en-GB" dirty="0">
                <a:latin typeface="Arial"/>
                <a:cs typeface="Arial"/>
              </a:rPr>
              <a:t> and the </a:t>
            </a:r>
            <a:r>
              <a:rPr lang="en-GB" b="1" dirty="0">
                <a:latin typeface="Arial"/>
                <a:cs typeface="Arial"/>
              </a:rPr>
              <a:t>VCSE sector.</a:t>
            </a:r>
            <a:endParaRPr lang="en-GB" dirty="0"/>
          </a:p>
        </p:txBody>
      </p:sp>
      <p:sp>
        <p:nvSpPr>
          <p:cNvPr id="3" name="TextBox 2">
            <a:extLst>
              <a:ext uri="{FF2B5EF4-FFF2-40B4-BE49-F238E27FC236}">
                <a16:creationId xmlns:a16="http://schemas.microsoft.com/office/drawing/2014/main" id="{F9893B01-B097-DB3E-A39B-25CE882B8D1A}"/>
              </a:ext>
            </a:extLst>
          </p:cNvPr>
          <p:cNvSpPr txBox="1"/>
          <p:nvPr/>
        </p:nvSpPr>
        <p:spPr>
          <a:xfrm>
            <a:off x="441809" y="846843"/>
            <a:ext cx="10464385" cy="738664"/>
          </a:xfrm>
          <a:prstGeom prst="rect">
            <a:avLst/>
          </a:prstGeom>
          <a:noFill/>
        </p:spPr>
        <p:txBody>
          <a:bodyPr wrap="square" lIns="91440" tIns="45720" rIns="91440" bIns="45720" rtlCol="0" anchor="t">
            <a:spAutoFit/>
          </a:bodyPr>
          <a:lstStyle/>
          <a:p>
            <a:r>
              <a:rPr lang="en-GB" sz="1400" dirty="0">
                <a:latin typeface="Arial"/>
                <a:cs typeface="Arial"/>
              </a:rPr>
              <a:t>We commissioned partners including Healthwatch, National Voices and the Patients Association to conduct engagement. We also interviewed health and care leaders and clinicians, participated in Assembly break-out discussions, and sought insights from NHS England’s engagement and Patient and Public Voice (PPV) networks.</a:t>
            </a:r>
          </a:p>
        </p:txBody>
      </p:sp>
    </p:spTree>
    <p:extLst>
      <p:ext uri="{BB962C8B-B14F-4D97-AF65-F5344CB8AC3E}">
        <p14:creationId xmlns:p14="http://schemas.microsoft.com/office/powerpoint/2010/main" val="122483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333762" y="347664"/>
            <a:ext cx="10580581" cy="4129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t>Q2: Where is the NHS </a:t>
            </a:r>
            <a:r>
              <a:rPr lang="en-GB" sz="2400" b="1"/>
              <a:t>making progress</a:t>
            </a:r>
            <a:r>
              <a:rPr lang="en-GB" sz="2400"/>
              <a:t>? </a:t>
            </a:r>
            <a:r>
              <a:rPr lang="en-GB" sz="2400">
                <a:solidFill>
                  <a:schemeClr val="bg1">
                    <a:lumMod val="50000"/>
                  </a:schemeClr>
                </a:solidFill>
              </a:rPr>
              <a:t>Typical quotes from engagement </a:t>
            </a:r>
            <a:endParaRPr lang="en-GB" sz="2400">
              <a:solidFill>
                <a:schemeClr val="tx1">
                  <a:lumMod val="50000"/>
                  <a:lumOff val="50000"/>
                </a:schemeClr>
              </a:solidFill>
            </a:endParaRP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9477908" y="1567035"/>
            <a:ext cx="2430752" cy="1743719"/>
          </a:xfrm>
          <a:prstGeom prst="wedgeEllipseCallout">
            <a:avLst>
              <a:gd name="adj1" fmla="val 65671"/>
              <a:gd name="adj2" fmla="val -2582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a:solidFill>
                  <a:srgbClr val="000000"/>
                </a:solidFill>
                <a:latin typeface="Arial" panose="020B0604020202020204" pitchFamily="34" charset="0"/>
                <a:cs typeface="Arial" panose="020B0604020202020204" pitchFamily="34" charset="0"/>
              </a:rPr>
              <a:t>…</a:t>
            </a:r>
            <a:r>
              <a:rPr kumimoji="0" lang="en-GB" sz="12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the NHS is beginning to break through on issues like patient doctor shared decision making but it still has a mountain to climb…</a:t>
            </a: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163398" y="1209167"/>
            <a:ext cx="5460655" cy="5250625"/>
            <a:chOff x="4195009" y="1706344"/>
            <a:chExt cx="4361958" cy="4235252"/>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4195009" y="1706344"/>
              <a:ext cx="3709946" cy="1620518"/>
            </a:xfrm>
            <a:prstGeom prst="wedgeEllipseCallout">
              <a:avLst>
                <a:gd name="adj1" fmla="val -60284"/>
                <a:gd name="adj2" fmla="val 96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200" dirty="0">
                  <a:solidFill>
                    <a:srgbClr val="000000"/>
                  </a:solidFill>
                </a:rPr>
                <a:t>The use of communication technology has improved immensely, especially after the pandemic.  Remote consultation and meetings via Zoom and Teams have revolutionised the way business is conducted in the NHS.</a:t>
              </a:r>
            </a:p>
            <a:p>
              <a:pPr algn="ctr">
                <a:defRPr/>
              </a:pPr>
              <a:r>
                <a:rPr lang="en-GB" sz="1200" dirty="0">
                  <a:solidFill>
                    <a:srgbClr val="000000"/>
                  </a:solidFill>
                </a:rPr>
                <a:t>Diagnostic technology has also improved dramatically</a:t>
              </a: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6910860" y="4563666"/>
              <a:ext cx="1646107" cy="1377930"/>
            </a:xfrm>
            <a:prstGeom prst="wedgeEllipseCallout">
              <a:avLst>
                <a:gd name="adj1" fmla="val -32866"/>
                <a:gd name="adj2" fmla="val 575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Arial (body) "/>
                  <a:ea typeface="+mn-ea"/>
                  <a:cs typeface="+mn-cs"/>
                </a:rPr>
                <a:t>We’ve come on leaps and bounds on mental health since I started work, but there’s always more to do</a:t>
              </a: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4245709" y="4824168"/>
              <a:ext cx="1804274" cy="1117428"/>
            </a:xfrm>
            <a:prstGeom prst="wedgeEllipseCallout">
              <a:avLst>
                <a:gd name="adj1" fmla="val 41848"/>
                <a:gd name="adj2" fmla="val -5960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body) "/>
                  <a:ea typeface="+mn-ea"/>
                  <a:cs typeface="+mn-cs"/>
                </a:rPr>
                <a:t>Cancer used to be a death sentence – but many people who have been treated by the NHS are thriving </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5079141" y="3653876"/>
              <a:ext cx="1941680" cy="1170292"/>
            </a:xfrm>
            <a:prstGeom prst="wedgeEllipseCallout">
              <a:avLst>
                <a:gd name="adj1" fmla="val -8897"/>
                <a:gd name="adj2" fmla="val 789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Moving towards a more preventative way of thinking, but still more work to do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rial (body) "/>
                <a:ea typeface="+mn-ea"/>
                <a:cs typeface="+mn-cs"/>
              </a:endParaRP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4451479" y="1148648"/>
            <a:ext cx="6384284" cy="4862124"/>
            <a:chOff x="-216645" y="1371490"/>
            <a:chExt cx="6552955" cy="4862124"/>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4648682" y="4031649"/>
              <a:ext cx="1687628" cy="1595114"/>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2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We have got much better at ensuring patient safety is an absolute priority </a:t>
              </a: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216645" y="3044883"/>
              <a:ext cx="2310054" cy="1743719"/>
            </a:xfrm>
            <a:prstGeom prst="wedgeEllipseCallout">
              <a:avLst>
                <a:gd name="adj1" fmla="val -97262"/>
                <a:gd name="adj2" fmla="val -36836"/>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200" dirty="0">
                  <a:solidFill>
                    <a:schemeClr val="tx1"/>
                  </a:solidFill>
                  <a:latin typeface="Arial" panose="020B0604020202020204" pitchFamily="34" charset="0"/>
                  <a:cs typeface="Arial" panose="020B0604020202020204" pitchFamily="34" charset="0"/>
                </a:rPr>
                <a:t>The NHS has great resilience, shown in Covid-19 when staff thought creatively around problems they are facing </a:t>
              </a:r>
              <a:endParaRPr kumimoji="0" lang="en-GB" sz="1200" b="0" i="0" u="none" strike="noStrike" kern="1200" cap="none" spc="0" normalizeH="0" baseline="0" noProof="0" dirty="0">
                <a:ln>
                  <a:noFill/>
                </a:ln>
                <a:solidFill>
                  <a:srgbClr val="000000"/>
                </a:solidFill>
                <a:effectLst/>
                <a:uLnTx/>
                <a:uFillTx/>
                <a:latin typeface="Arial (body) "/>
                <a:ea typeface="+mn-ea"/>
                <a:cs typeface="+mn-cs"/>
              </a:endParaRP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2253456" y="4572215"/>
              <a:ext cx="1979457" cy="1661399"/>
            </a:xfrm>
            <a:prstGeom prst="wedgeEllipseCallout">
              <a:avLst>
                <a:gd name="adj1" fmla="val 70044"/>
                <a:gd name="adj2" fmla="val -989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body) "/>
                </a:rPr>
                <a:t>T</a:t>
              </a:r>
              <a:r>
                <a:rPr kumimoji="0" lang="en-GB" sz="1200" b="0" i="0" u="none" strike="noStrike" kern="1200" cap="none" spc="0" normalizeH="0" baseline="0" noProof="0" dirty="0">
                  <a:ln>
                    <a:noFill/>
                  </a:ln>
                  <a:solidFill>
                    <a:srgbClr val="000000"/>
                  </a:solidFill>
                  <a:effectLst/>
                  <a:uLnTx/>
                  <a:uFillTx/>
                  <a:latin typeface="Arial (body) "/>
                  <a:ea typeface="+mn-ea"/>
                  <a:cs typeface="+mn-cs"/>
                </a:rPr>
                <a:t>he NHS has improved at listening to people, but I know that’s been especially hard during the pandemic</a:t>
              </a:r>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1662219" y="1371490"/>
              <a:ext cx="2201654" cy="1562793"/>
            </a:xfrm>
            <a:prstGeom prst="wedgeEllipseCallout">
              <a:avLst>
                <a:gd name="adj1" fmla="val 49179"/>
                <a:gd name="adj2" fmla="val 36243"/>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200" dirty="0">
                  <a:solidFill>
                    <a:schemeClr val="tx1"/>
                  </a:solidFill>
                  <a:effectLst/>
                  <a:ea typeface="Calibri" panose="020F0502020204030204" pitchFamily="34" charset="0"/>
                  <a:cs typeface="Calibri" panose="020F0502020204030204" pitchFamily="34" charset="0"/>
                </a:rPr>
                <a:t>My recovery started when my clinician asked me what I really wanted</a:t>
              </a:r>
              <a:endParaRPr lang="en-GB" sz="1200" dirty="0">
                <a:solidFill>
                  <a:schemeClr val="tx1"/>
                </a:solidFill>
              </a:endParaRPr>
            </a:p>
          </p:txBody>
        </p:sp>
      </p:grpSp>
    </p:spTree>
    <p:extLst>
      <p:ext uri="{BB962C8B-B14F-4D97-AF65-F5344CB8AC3E}">
        <p14:creationId xmlns:p14="http://schemas.microsoft.com/office/powerpoint/2010/main" val="106266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a:solidFill>
                  <a:schemeClr val="bg1"/>
                </a:solidFill>
              </a:rPr>
              <a:t>Q3: Where does the NHS </a:t>
            </a:r>
            <a:r>
              <a:rPr lang="en-GB" sz="2800" b="1">
                <a:solidFill>
                  <a:schemeClr val="bg1"/>
                </a:solidFill>
              </a:rPr>
              <a:t>need to improve</a:t>
            </a:r>
            <a:r>
              <a:rPr lang="en-GB" sz="2800">
                <a:solidFill>
                  <a:schemeClr val="bg1"/>
                </a:solidFill>
              </a:rPr>
              <a:t>?</a:t>
            </a:r>
            <a:endParaRPr lang="en-GB">
              <a:solidFill>
                <a:schemeClr val="bg1"/>
              </a:solidFill>
            </a:endParaRPr>
          </a:p>
        </p:txBody>
      </p:sp>
    </p:spTree>
    <p:extLst>
      <p:ext uri="{BB962C8B-B14F-4D97-AF65-F5344CB8AC3E}">
        <p14:creationId xmlns:p14="http://schemas.microsoft.com/office/powerpoint/2010/main" val="3421699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31870" y="186547"/>
            <a:ext cx="10259685" cy="601111"/>
          </a:xfrm>
        </p:spPr>
        <p:txBody>
          <a:bodyPr>
            <a:normAutofit/>
          </a:bodyPr>
          <a:lstStyle/>
          <a:p>
            <a:r>
              <a:rPr lang="en-GB" sz="2400">
                <a:solidFill>
                  <a:srgbClr val="005FA7"/>
                </a:solidFill>
              </a:rPr>
              <a:t>Q3</a:t>
            </a:r>
            <a:r>
              <a:rPr lang="en-GB" sz="2400">
                <a:solidFill>
                  <a:schemeClr val="accent1"/>
                </a:solidFill>
              </a:rPr>
              <a:t>: </a:t>
            </a:r>
            <a:r>
              <a:rPr lang="en-GB" sz="2400">
                <a:solidFill>
                  <a:srgbClr val="005FA7"/>
                </a:solidFill>
              </a:rPr>
              <a:t>Citizen Space feedback on where does the NHS </a:t>
            </a:r>
            <a:r>
              <a:rPr lang="en-GB" sz="2400" b="1">
                <a:solidFill>
                  <a:srgbClr val="005FA7"/>
                </a:solidFill>
              </a:rPr>
              <a:t>need to improve</a:t>
            </a:r>
            <a:r>
              <a:rPr lang="en-GB" sz="2400">
                <a:solidFill>
                  <a:srgbClr val="005FA7"/>
                </a:solidFill>
              </a:rPr>
              <a:t>? </a:t>
            </a:r>
          </a:p>
        </p:txBody>
      </p:sp>
      <p:sp>
        <p:nvSpPr>
          <p:cNvPr id="11" name="Content Placeholder 2">
            <a:extLst>
              <a:ext uri="{FF2B5EF4-FFF2-40B4-BE49-F238E27FC236}">
                <a16:creationId xmlns:a16="http://schemas.microsoft.com/office/drawing/2014/main" id="{5655F5A7-4B5D-4509-3C61-85ED119FC7F0}"/>
              </a:ext>
            </a:extLst>
          </p:cNvPr>
          <p:cNvSpPr txBox="1">
            <a:spLocks/>
          </p:cNvSpPr>
          <p:nvPr/>
        </p:nvSpPr>
        <p:spPr>
          <a:xfrm>
            <a:off x="348500" y="1099658"/>
            <a:ext cx="5928677" cy="2289229"/>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defRPr/>
            </a:pPr>
            <a:r>
              <a:rPr kumimoji="0" lang="en-GB" b="0" i="0" u="none" strike="noStrike" kern="1200" cap="none" spc="0" normalizeH="0" baseline="0" noProof="0">
                <a:ln>
                  <a:noFill/>
                </a:ln>
                <a:effectLst/>
                <a:uLnTx/>
                <a:uFillTx/>
                <a:latin typeface="Arial"/>
                <a:cs typeface="Arial"/>
              </a:rPr>
              <a:t>Responses focused heavily on the need to better</a:t>
            </a:r>
            <a:r>
              <a:rPr kumimoji="0" lang="en-GB" b="1" i="0" u="none" strike="noStrike" kern="1200" cap="none" spc="0" normalizeH="0" baseline="0" noProof="0">
                <a:ln>
                  <a:noFill/>
                </a:ln>
                <a:effectLst/>
                <a:uLnTx/>
                <a:uFillTx/>
                <a:latin typeface="Arial"/>
                <a:cs typeface="Arial"/>
              </a:rPr>
              <a:t> support and retain staff, </a:t>
            </a:r>
            <a:r>
              <a:rPr kumimoji="0" lang="en-GB" b="0" i="0" u="none" strike="noStrike" kern="1200" cap="none" spc="0" normalizeH="0" baseline="0" noProof="0">
                <a:ln>
                  <a:noFill/>
                </a:ln>
                <a:effectLst/>
                <a:uLnTx/>
                <a:uFillTx/>
                <a:latin typeface="Arial"/>
                <a:cs typeface="Arial"/>
              </a:rPr>
              <a:t>alongside how to best </a:t>
            </a:r>
            <a:r>
              <a:rPr kumimoji="0" lang="en-GB" b="1" i="0" u="none" strike="noStrike" kern="1200" cap="none" spc="0" normalizeH="0" baseline="0" noProof="0">
                <a:ln>
                  <a:noFill/>
                </a:ln>
                <a:effectLst/>
                <a:uLnTx/>
                <a:uFillTx/>
                <a:latin typeface="Arial"/>
                <a:cs typeface="Arial"/>
              </a:rPr>
              <a:t>grow the workforce </a:t>
            </a:r>
            <a:r>
              <a:rPr kumimoji="0" lang="en-GB" i="0" u="none" strike="noStrike" kern="1200" cap="none" spc="0" normalizeH="0" baseline="0" noProof="0">
                <a:ln>
                  <a:noFill/>
                </a:ln>
                <a:effectLst/>
                <a:uLnTx/>
                <a:uFillTx/>
                <a:latin typeface="Arial"/>
                <a:cs typeface="Arial"/>
              </a:rPr>
              <a:t>and </a:t>
            </a:r>
            <a:r>
              <a:rPr kumimoji="0" lang="en-GB" b="1" i="0" u="none" strike="noStrike" kern="1200" cap="none" spc="0" normalizeH="0" baseline="0" noProof="0">
                <a:ln>
                  <a:noFill/>
                </a:ln>
                <a:effectLst/>
                <a:uLnTx/>
                <a:uFillTx/>
                <a:latin typeface="Arial"/>
                <a:cs typeface="Arial"/>
              </a:rPr>
              <a:t>make best use of skills</a:t>
            </a:r>
            <a:r>
              <a:rPr kumimoji="0" lang="en-GB" b="0" i="0" u="none" strike="noStrike" kern="1200" cap="none" spc="0" normalizeH="0" baseline="0" noProof="0">
                <a:ln>
                  <a:noFill/>
                </a:ln>
                <a:effectLst/>
                <a:uLnTx/>
                <a:uFillTx/>
                <a:latin typeface="Arial"/>
                <a:cs typeface="Arial"/>
              </a:rPr>
              <a:t>, to give patients access to the right person at the right time.</a:t>
            </a:r>
            <a:r>
              <a:rPr lang="en-GB">
                <a:latin typeface="Arial"/>
                <a:cs typeface="Arial"/>
              </a:rPr>
              <a:t> </a:t>
            </a:r>
            <a:endParaRPr kumimoji="0" lang="en-GB"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171450" indent="-171450">
              <a:lnSpc>
                <a:spcPct val="100000"/>
              </a:lnSpc>
              <a:defRPr/>
            </a:pPr>
            <a:r>
              <a:rPr kumimoji="0" lang="en-GB" i="0" u="none" strike="noStrike" kern="1200" cap="none" spc="0" normalizeH="0" baseline="0" noProof="0">
                <a:ln>
                  <a:noFill/>
                </a:ln>
                <a:effectLst/>
                <a:uLnTx/>
                <a:uFillTx/>
                <a:latin typeface="Arial"/>
                <a:cs typeface="Arial"/>
              </a:rPr>
              <a:t>The need to </a:t>
            </a:r>
            <a:r>
              <a:rPr lang="en-GB">
                <a:latin typeface="Arial"/>
                <a:cs typeface="Arial"/>
              </a:rPr>
              <a:t>improve</a:t>
            </a:r>
            <a:r>
              <a:rPr lang="en-GB" b="1">
                <a:latin typeface="Arial"/>
                <a:cs typeface="Arial"/>
              </a:rPr>
              <a:t> organisational culture,</a:t>
            </a:r>
            <a:r>
              <a:rPr lang="en-GB">
                <a:latin typeface="Arial"/>
                <a:cs typeface="Arial"/>
              </a:rPr>
              <a:t> including addressing</a:t>
            </a:r>
            <a:r>
              <a:rPr lang="en-GB" b="1">
                <a:latin typeface="Arial"/>
                <a:cs typeface="Arial"/>
              </a:rPr>
              <a:t> </a:t>
            </a:r>
            <a:r>
              <a:rPr kumimoji="0" lang="en-GB" b="0" i="0" u="none" strike="noStrike" kern="1200" cap="none" spc="0" normalizeH="0" baseline="0" noProof="0">
                <a:ln>
                  <a:noFill/>
                </a:ln>
                <a:effectLst/>
                <a:uLnTx/>
                <a:uFillTx/>
                <a:latin typeface="Arial"/>
                <a:cs typeface="Arial"/>
              </a:rPr>
              <a:t>bullying, harassment and poor morale.</a:t>
            </a:r>
            <a:r>
              <a:rPr lang="en-GB">
                <a:latin typeface="Arial"/>
                <a:cs typeface="Arial"/>
              </a:rPr>
              <a:t> </a:t>
            </a:r>
            <a:endParaRPr lang="en-GB"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171450" indent="-171450">
              <a:lnSpc>
                <a:spcPct val="100000"/>
              </a:lnSpc>
              <a:defRPr/>
            </a:pPr>
            <a:r>
              <a:rPr kumimoji="0" lang="en-GB" b="1" i="0" u="none" strike="noStrike" kern="1200" cap="none" spc="0" normalizeH="0" baseline="0" noProof="0">
                <a:ln>
                  <a:noFill/>
                </a:ln>
                <a:effectLst/>
                <a:uLnTx/>
                <a:uFillTx/>
                <a:latin typeface="Arial"/>
                <a:cs typeface="Arial"/>
              </a:rPr>
              <a:t>Reducing bureaucracy for clinical staff</a:t>
            </a:r>
            <a:r>
              <a:rPr kumimoji="0" lang="en-GB" b="0" i="0" u="none" strike="noStrike" kern="1200" cap="none" spc="0" normalizeH="0" baseline="0" noProof="0">
                <a:ln>
                  <a:noFill/>
                </a:ln>
                <a:effectLst/>
                <a:uLnTx/>
                <a:uFillTx/>
                <a:latin typeface="Arial"/>
                <a:cs typeface="Arial"/>
              </a:rPr>
              <a:t> and </a:t>
            </a:r>
            <a:r>
              <a:rPr kumimoji="0" lang="en-GB" b="1" i="0" u="none" strike="noStrike" kern="1200" cap="none" spc="0" normalizeH="0" baseline="0" noProof="0">
                <a:ln>
                  <a:noFill/>
                </a:ln>
                <a:effectLst/>
                <a:uLnTx/>
                <a:uFillTx/>
                <a:latin typeface="Arial"/>
                <a:cs typeface="Arial"/>
              </a:rPr>
              <a:t>improving interoperability of systems </a:t>
            </a:r>
            <a:r>
              <a:rPr kumimoji="0" lang="en-GB" b="0" i="0" u="none" strike="noStrike" kern="1200" cap="none" spc="0" normalizeH="0" baseline="0" noProof="0">
                <a:ln>
                  <a:noFill/>
                </a:ln>
                <a:effectLst/>
                <a:uLnTx/>
                <a:uFillTx/>
                <a:latin typeface="Arial"/>
                <a:cs typeface="Arial"/>
              </a:rPr>
              <a:t>and processes across the NHS would make handovers between services more efficient</a:t>
            </a:r>
            <a:r>
              <a:rPr lang="en-GB">
                <a:latin typeface="Arial"/>
                <a:cs typeface="Arial"/>
              </a:rPr>
              <a:t> and improve patient experience. </a:t>
            </a:r>
            <a:endParaRPr lang="en-GB" dirty="0"/>
          </a:p>
        </p:txBody>
      </p:sp>
      <p:sp>
        <p:nvSpPr>
          <p:cNvPr id="4" name="TextBox 3">
            <a:extLst>
              <a:ext uri="{FF2B5EF4-FFF2-40B4-BE49-F238E27FC236}">
                <a16:creationId xmlns:a16="http://schemas.microsoft.com/office/drawing/2014/main" id="{2ACF4229-10D9-3842-E36A-380CEA8BA4A9}"/>
              </a:ext>
            </a:extLst>
          </p:cNvPr>
          <p:cNvSpPr txBox="1"/>
          <p:nvPr/>
        </p:nvSpPr>
        <p:spPr>
          <a:xfrm>
            <a:off x="342123" y="6400779"/>
            <a:ext cx="11849877" cy="415498"/>
          </a:xfrm>
          <a:prstGeom prst="rect">
            <a:avLst/>
          </a:prstGeom>
          <a:noFill/>
        </p:spPr>
        <p:txBody>
          <a:bodyPr wrap="square" rtlCol="0">
            <a:spAutoFit/>
          </a:bodyPr>
          <a:lstStyle/>
          <a:p>
            <a:r>
              <a:rPr lang="en-GB" sz="1050" i="1" dirty="0"/>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 </a:t>
            </a:r>
          </a:p>
        </p:txBody>
      </p:sp>
      <p:sp>
        <p:nvSpPr>
          <p:cNvPr id="19" name="Content Placeholder 2">
            <a:extLst>
              <a:ext uri="{FF2B5EF4-FFF2-40B4-BE49-F238E27FC236}">
                <a16:creationId xmlns:a16="http://schemas.microsoft.com/office/drawing/2014/main" id="{A2B0BDB4-52CA-9466-D251-BB380C2E3807}"/>
              </a:ext>
            </a:extLst>
          </p:cNvPr>
          <p:cNvSpPr txBox="1">
            <a:spLocks/>
          </p:cNvSpPr>
          <p:nvPr/>
        </p:nvSpPr>
        <p:spPr>
          <a:xfrm>
            <a:off x="348500" y="3388887"/>
            <a:ext cx="11506718" cy="2544079"/>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buClrTx/>
              <a:buSzTx/>
              <a:buFont typeface="Arial" panose="020B0604020202020204" pitchFamily="34" charset="0"/>
              <a:buChar char="•"/>
              <a:tabLst/>
              <a:defRPr/>
            </a:pPr>
            <a:r>
              <a:rPr kumimoji="0" lang="en-GB" b="1" i="0" u="none" strike="noStrike" kern="1200" cap="none" spc="0" normalizeH="0" baseline="0" noProof="0" dirty="0">
                <a:ln>
                  <a:noFill/>
                </a:ln>
                <a:effectLst/>
                <a:uLnTx/>
                <a:uFillTx/>
                <a:latin typeface="Arial"/>
                <a:cs typeface="Arial"/>
              </a:rPr>
              <a:t>Technology as a means of improving access</a:t>
            </a:r>
            <a:r>
              <a:rPr kumimoji="0" lang="en-GB" b="0" i="0" u="none" strike="noStrike" kern="1200" cap="none" spc="0" normalizeH="0" baseline="0" noProof="0" dirty="0">
                <a:ln>
                  <a:noFill/>
                </a:ln>
                <a:effectLst/>
                <a:uLnTx/>
                <a:uFillTx/>
                <a:latin typeface="Arial"/>
                <a:cs typeface="Arial"/>
              </a:rPr>
              <a:t>, and ensuring </a:t>
            </a:r>
            <a:r>
              <a:rPr kumimoji="0" lang="en-GB" b="1" i="0" u="none" strike="noStrike" kern="1200" cap="none" spc="0" normalizeH="0" baseline="0" noProof="0" dirty="0">
                <a:ln>
                  <a:noFill/>
                </a:ln>
                <a:effectLst/>
                <a:uLnTx/>
                <a:uFillTx/>
                <a:latin typeface="Arial"/>
                <a:cs typeface="Arial"/>
              </a:rPr>
              <a:t>providers addressed digital exclusion.</a:t>
            </a:r>
            <a:endParaRPr lang="en-GB" dirty="0">
              <a:latin typeface="Arial"/>
              <a:cs typeface="Arial"/>
            </a:endParaRPr>
          </a:p>
          <a:p>
            <a:pPr marL="171450" indent="-171450">
              <a:lnSpc>
                <a:spcPct val="100000"/>
              </a:lnSpc>
              <a:defRPr/>
            </a:pPr>
            <a:r>
              <a:rPr lang="en-GB" b="1" dirty="0">
                <a:latin typeface="Arial"/>
                <a:cs typeface="Arial"/>
              </a:rPr>
              <a:t>The need to improve primary care</a:t>
            </a:r>
            <a:r>
              <a:rPr lang="en-GB" dirty="0">
                <a:latin typeface="Arial"/>
                <a:cs typeface="Arial"/>
              </a:rPr>
              <a:t>, including the importance of improving a</a:t>
            </a:r>
            <a:r>
              <a:rPr kumimoji="0" lang="en-GB" i="0" u="none" strike="noStrike" kern="1200" cap="none" spc="0" normalizeH="0" baseline="0" noProof="0" dirty="0" err="1">
                <a:ln>
                  <a:noFill/>
                </a:ln>
                <a:effectLst/>
                <a:uLnTx/>
                <a:uFillTx/>
                <a:latin typeface="Arial"/>
                <a:cs typeface="Arial"/>
              </a:rPr>
              <a:t>ccess</a:t>
            </a:r>
            <a:r>
              <a:rPr kumimoji="0" lang="en-GB" b="1" i="0" u="none" strike="noStrike" kern="1200" cap="none" spc="0" normalizeH="0" baseline="0" noProof="0" dirty="0">
                <a:ln>
                  <a:noFill/>
                </a:ln>
                <a:effectLst/>
                <a:uLnTx/>
                <a:uFillTx/>
                <a:latin typeface="Arial"/>
                <a:cs typeface="Arial"/>
              </a:rPr>
              <a:t> </a:t>
            </a:r>
            <a:r>
              <a:rPr kumimoji="0" lang="en-GB" b="0" i="0" u="none" strike="noStrike" kern="1200" cap="none" spc="0" normalizeH="0" baseline="0" noProof="0" dirty="0">
                <a:ln>
                  <a:noFill/>
                </a:ln>
                <a:effectLst/>
                <a:uLnTx/>
                <a:uFillTx/>
                <a:latin typeface="Arial"/>
                <a:cs typeface="Arial"/>
              </a:rPr>
              <a:t>(</a:t>
            </a:r>
            <a:r>
              <a:rPr lang="en-GB" dirty="0">
                <a:latin typeface="Arial"/>
                <a:cs typeface="Arial"/>
              </a:rPr>
              <a:t>particularly </a:t>
            </a:r>
            <a:r>
              <a:rPr kumimoji="0" lang="en-GB" b="0" i="0" u="none" strike="noStrike" kern="1200" cap="none" spc="0" normalizeH="0" baseline="0" noProof="0" dirty="0">
                <a:ln>
                  <a:noFill/>
                </a:ln>
                <a:effectLst/>
                <a:uLnTx/>
                <a:uFillTx/>
                <a:latin typeface="Arial"/>
                <a:cs typeface="Arial"/>
              </a:rPr>
              <a:t>GPs and dentists), </a:t>
            </a:r>
            <a:r>
              <a:rPr kumimoji="0" lang="en-GB" b="1" i="0" u="none" strike="noStrike" kern="1200" cap="none" spc="0" normalizeH="0" baseline="0" noProof="0" dirty="0">
                <a:ln>
                  <a:noFill/>
                </a:ln>
                <a:effectLst/>
                <a:uLnTx/>
                <a:uFillTx/>
                <a:latin typeface="Arial"/>
                <a:cs typeface="Arial"/>
              </a:rPr>
              <a:t>communication</a:t>
            </a:r>
            <a:r>
              <a:rPr kumimoji="0" lang="en-GB" b="0" i="0" u="none" strike="noStrike" kern="1200" cap="none" spc="0" normalizeH="0" baseline="0" noProof="0" dirty="0">
                <a:ln>
                  <a:noFill/>
                </a:ln>
                <a:effectLst/>
                <a:uLnTx/>
                <a:uFillTx/>
                <a:latin typeface="Arial"/>
                <a:cs typeface="Arial"/>
              </a:rPr>
              <a:t> about how to access care and about ongoing care and the need to </a:t>
            </a:r>
            <a:r>
              <a:rPr kumimoji="0" lang="en-GB" b="1" i="0" u="none" strike="noStrike" kern="1200" cap="none" spc="0" normalizeH="0" baseline="0" noProof="0" dirty="0">
                <a:ln>
                  <a:noFill/>
                </a:ln>
                <a:effectLst/>
                <a:uLnTx/>
                <a:uFillTx/>
                <a:latin typeface="Arial"/>
                <a:cs typeface="Arial"/>
              </a:rPr>
              <a:t>relieve pressure, particularly on emergency care and mental health services</a:t>
            </a:r>
            <a:r>
              <a:rPr kumimoji="0" lang="en-GB" b="0" i="0" u="none" strike="noStrike" kern="1200" cap="none" spc="0" normalizeH="0" baseline="0" noProof="0" dirty="0">
                <a:ln>
                  <a:noFill/>
                </a:ln>
                <a:effectLst/>
                <a:uLnTx/>
                <a:uFillTx/>
                <a:latin typeface="Arial"/>
                <a:cs typeface="Arial"/>
              </a:rPr>
              <a:t>.</a:t>
            </a:r>
            <a:r>
              <a:rPr lang="en-GB" dirty="0">
                <a:latin typeface="Arial"/>
                <a:cs typeface="Arial"/>
              </a:rPr>
              <a:t> </a:t>
            </a:r>
          </a:p>
          <a:p>
            <a:pPr marL="171450" indent="-171450">
              <a:lnSpc>
                <a:spcPct val="100000"/>
              </a:lnSpc>
              <a:defRPr/>
            </a:pPr>
            <a:r>
              <a:rPr lang="en-GB" dirty="0">
                <a:latin typeface="Arial"/>
                <a:cs typeface="Arial"/>
              </a:rPr>
              <a:t>Organisational responses were more likely to state there is</a:t>
            </a:r>
            <a:r>
              <a:rPr kumimoji="0" lang="en-GB" b="0" i="0" u="none" strike="noStrike" kern="1200" cap="none" spc="0" normalizeH="0" baseline="0" noProof="0" dirty="0">
                <a:ln>
                  <a:noFill/>
                </a:ln>
                <a:effectLst/>
                <a:uLnTx/>
                <a:uFillTx/>
                <a:latin typeface="Arial"/>
                <a:cs typeface="Arial"/>
              </a:rPr>
              <a:t> further need to </a:t>
            </a:r>
            <a:r>
              <a:rPr kumimoji="0" lang="en-GB" b="1" i="0" u="none" strike="noStrike" kern="1200" cap="none" spc="0" normalizeH="0" baseline="0" noProof="0" dirty="0">
                <a:ln>
                  <a:noFill/>
                </a:ln>
                <a:effectLst/>
                <a:uLnTx/>
                <a:uFillTx/>
                <a:latin typeface="Arial"/>
                <a:cs typeface="Arial"/>
              </a:rPr>
              <a:t>improve integration within the healthcare </a:t>
            </a:r>
            <a:r>
              <a:rPr kumimoji="0" lang="en-GB" i="0" u="none" strike="noStrike" kern="1200" cap="none" spc="0" normalizeH="0" baseline="0" noProof="0" dirty="0">
                <a:ln>
                  <a:noFill/>
                </a:ln>
                <a:effectLst/>
                <a:uLnTx/>
                <a:uFillTx/>
                <a:latin typeface="Arial"/>
                <a:cs typeface="Arial"/>
              </a:rPr>
              <a:t>system and with external partners, such as with local government, life sciences and the VCSE sector. Within the NHS, </a:t>
            </a:r>
            <a:r>
              <a:rPr kumimoji="0" lang="en-GB" b="0" i="0" u="none" strike="noStrike" kern="1200" cap="none" spc="0" normalizeH="0" baseline="0" noProof="0" dirty="0">
                <a:ln>
                  <a:noFill/>
                </a:ln>
                <a:effectLst/>
                <a:uLnTx/>
                <a:uFillTx/>
                <a:latin typeface="Arial"/>
                <a:cs typeface="Arial"/>
              </a:rPr>
              <a:t>areas in </a:t>
            </a:r>
            <a:r>
              <a:rPr lang="en-GB" dirty="0">
                <a:latin typeface="Arial"/>
                <a:cs typeface="Arial"/>
              </a:rPr>
              <a:t>primary and secondary care were highlighted as needing to improve as interdependency with other services was creating pressure. </a:t>
            </a:r>
            <a:endParaRPr kumimoji="0" lang="en-GB" b="0" i="0" u="none" strike="noStrike" kern="1200" cap="none" spc="0" normalizeH="0" baseline="0" noProof="0" dirty="0">
              <a:ln>
                <a:noFill/>
              </a:ln>
              <a:effectLst/>
              <a:uLnTx/>
              <a:uFillTx/>
              <a:latin typeface="Arial"/>
              <a:cs typeface="Arial"/>
            </a:endParaRPr>
          </a:p>
          <a:p>
            <a:pPr marL="171450" indent="-171450">
              <a:lnSpc>
                <a:spcPct val="100000"/>
              </a:lnSpc>
              <a:defRPr/>
            </a:pPr>
            <a:r>
              <a:rPr kumimoji="0" lang="en-GB" b="0" i="0" u="none" strike="noStrike" kern="1200" cap="none" spc="0" normalizeH="0" baseline="0" noProof="0" dirty="0">
                <a:ln>
                  <a:noFill/>
                </a:ln>
                <a:effectLst/>
                <a:uLnTx/>
                <a:uFillTx/>
                <a:latin typeface="Arial"/>
                <a:cs typeface="Arial"/>
              </a:rPr>
              <a:t>Individual responses were more likely than organisational ones to raise </a:t>
            </a:r>
            <a:r>
              <a:rPr lang="en-GB" dirty="0">
                <a:latin typeface="Arial"/>
                <a:cs typeface="Arial"/>
              </a:rPr>
              <a:t>c</a:t>
            </a:r>
            <a:r>
              <a:rPr kumimoji="0" lang="en-GB" b="0" i="0" u="none" strike="noStrike" kern="1200" cap="none" spc="0" normalizeH="0" baseline="0" noProof="0" dirty="0" err="1">
                <a:ln>
                  <a:noFill/>
                </a:ln>
                <a:effectLst/>
                <a:uLnTx/>
                <a:uFillTx/>
                <a:latin typeface="Arial"/>
                <a:cs typeface="Arial"/>
              </a:rPr>
              <a:t>oncerns</a:t>
            </a:r>
            <a:r>
              <a:rPr kumimoji="0" lang="en-GB" b="0" i="0" u="none" strike="noStrike" kern="1200" cap="none" spc="0" normalizeH="0" baseline="0" noProof="0" dirty="0">
                <a:ln>
                  <a:noFill/>
                </a:ln>
                <a:effectLst/>
                <a:uLnTx/>
                <a:uFillTx/>
                <a:latin typeface="Arial"/>
                <a:cs typeface="Arial"/>
              </a:rPr>
              <a:t> that </a:t>
            </a:r>
            <a:r>
              <a:rPr kumimoji="0" lang="en-GB" b="1" i="0" u="none" strike="noStrike" kern="1200" cap="none" spc="0" normalizeH="0" baseline="0" noProof="0" dirty="0">
                <a:ln>
                  <a:noFill/>
                </a:ln>
                <a:effectLst/>
                <a:uLnTx/>
                <a:uFillTx/>
                <a:latin typeface="Arial"/>
                <a:cs typeface="Arial"/>
              </a:rPr>
              <a:t>hospital waiting lists </a:t>
            </a:r>
            <a:r>
              <a:rPr kumimoji="0" lang="en-GB" i="0" u="none" strike="noStrike" kern="1200" cap="none" spc="0" normalizeH="0" baseline="0" noProof="0" dirty="0">
                <a:ln>
                  <a:noFill/>
                </a:ln>
                <a:effectLst/>
                <a:uLnTx/>
                <a:uFillTx/>
                <a:latin typeface="Arial"/>
                <a:cs typeface="Arial"/>
              </a:rPr>
              <a:t>and</a:t>
            </a:r>
            <a:r>
              <a:rPr kumimoji="0" lang="en-GB" b="1" i="0" u="none" strike="noStrike" kern="1200" cap="none" spc="0" normalizeH="0" baseline="0" noProof="0" dirty="0">
                <a:ln>
                  <a:noFill/>
                </a:ln>
                <a:effectLst/>
                <a:uLnTx/>
                <a:uFillTx/>
                <a:latin typeface="Arial"/>
                <a:cs typeface="Arial"/>
              </a:rPr>
              <a:t> bed capacity </a:t>
            </a:r>
            <a:r>
              <a:rPr kumimoji="0" lang="en-GB" b="0" i="0" u="none" strike="noStrike" kern="1200" cap="none" spc="0" normalizeH="0" baseline="0" noProof="0" dirty="0">
                <a:ln>
                  <a:noFill/>
                </a:ln>
                <a:effectLst/>
                <a:uLnTx/>
                <a:uFillTx/>
                <a:latin typeface="Arial"/>
                <a:cs typeface="Arial"/>
              </a:rPr>
              <a:t>were affecting care and outcomes.</a:t>
            </a:r>
            <a:r>
              <a:rPr lang="en-GB" dirty="0">
                <a:latin typeface="Arial"/>
                <a:cs typeface="Arial"/>
              </a:rPr>
              <a:t> </a:t>
            </a:r>
            <a:endParaRPr lang="en-GB"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93CBC880-ECCB-4880-581D-D31A1FBAF28F}"/>
              </a:ext>
            </a:extLst>
          </p:cNvPr>
          <p:cNvPicPr>
            <a:picLocks noChangeAspect="1"/>
          </p:cNvPicPr>
          <p:nvPr/>
        </p:nvPicPr>
        <p:blipFill rotWithShape="1">
          <a:blip r:embed="rId2"/>
          <a:srcRect t="3927" b="5733"/>
          <a:stretch/>
        </p:blipFill>
        <p:spPr>
          <a:xfrm>
            <a:off x="6462580" y="1076769"/>
            <a:ext cx="5201376" cy="2289229"/>
          </a:xfrm>
          <a:prstGeom prst="rect">
            <a:avLst/>
          </a:prstGeom>
        </p:spPr>
      </p:pic>
      <p:sp>
        <p:nvSpPr>
          <p:cNvPr id="7" name="TextBox 6">
            <a:extLst>
              <a:ext uri="{FF2B5EF4-FFF2-40B4-BE49-F238E27FC236}">
                <a16:creationId xmlns:a16="http://schemas.microsoft.com/office/drawing/2014/main" id="{6DBA0A66-6058-E57C-1B00-B56F6CEA5698}"/>
              </a:ext>
            </a:extLst>
          </p:cNvPr>
          <p:cNvSpPr txBox="1"/>
          <p:nvPr/>
        </p:nvSpPr>
        <p:spPr>
          <a:xfrm>
            <a:off x="6916895" y="3014238"/>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4282273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331434" y="193212"/>
            <a:ext cx="10259685" cy="601111"/>
          </a:xfrm>
        </p:spPr>
        <p:txBody>
          <a:bodyPr>
            <a:normAutofit/>
          </a:bodyPr>
          <a:lstStyle/>
          <a:p>
            <a:r>
              <a:rPr lang="en-GB" sz="2400">
                <a:solidFill>
                  <a:srgbClr val="005FA7"/>
                </a:solidFill>
              </a:rPr>
              <a:t>Q3</a:t>
            </a:r>
            <a:r>
              <a:rPr lang="en-GB" sz="2400">
                <a:solidFill>
                  <a:schemeClr val="accent1"/>
                </a:solidFill>
              </a:rPr>
              <a:t>: Other feedback on w</a:t>
            </a:r>
            <a:r>
              <a:rPr lang="en-GB" sz="2400">
                <a:solidFill>
                  <a:srgbClr val="005FA7"/>
                </a:solidFill>
              </a:rPr>
              <a:t>here does the NHS </a:t>
            </a:r>
            <a:r>
              <a:rPr lang="en-GB" sz="2400" b="1">
                <a:solidFill>
                  <a:srgbClr val="005FA7"/>
                </a:solidFill>
              </a:rPr>
              <a:t>need to improve</a:t>
            </a:r>
            <a:r>
              <a:rPr lang="en-GB" sz="2400">
                <a:solidFill>
                  <a:srgbClr val="005FA7"/>
                </a:solidFill>
              </a:rPr>
              <a:t>? </a:t>
            </a:r>
            <a:endParaRPr lang="en-GB" sz="2400">
              <a:solidFill>
                <a:schemeClr val="tx1">
                  <a:lumMod val="50000"/>
                  <a:lumOff val="50000"/>
                </a:schemeClr>
              </a:solidFill>
            </a:endParaRPr>
          </a:p>
        </p:txBody>
      </p:sp>
      <p:sp>
        <p:nvSpPr>
          <p:cNvPr id="6" name="Content Placeholder 2">
            <a:extLst>
              <a:ext uri="{FF2B5EF4-FFF2-40B4-BE49-F238E27FC236}">
                <a16:creationId xmlns:a16="http://schemas.microsoft.com/office/drawing/2014/main" id="{F6AD2632-06A7-5027-3237-8E37F3741EAA}"/>
              </a:ext>
            </a:extLst>
          </p:cNvPr>
          <p:cNvSpPr txBox="1">
            <a:spLocks/>
          </p:cNvSpPr>
          <p:nvPr/>
        </p:nvSpPr>
        <p:spPr>
          <a:xfrm>
            <a:off x="441808" y="1737311"/>
            <a:ext cx="11418757" cy="1447677"/>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a:t>Common key themes include</a:t>
            </a:r>
            <a:r>
              <a:rPr lang="en-GB"/>
              <a:t>: </a:t>
            </a:r>
          </a:p>
          <a:p>
            <a:r>
              <a:rPr lang="en-GB"/>
              <a:t>There is further work to be done in </a:t>
            </a:r>
            <a:r>
              <a:rPr lang="en-GB" b="1"/>
              <a:t>ensuring the NHS gets “the basics right” and offers an accessible, joined up service, supported by good communication.</a:t>
            </a:r>
          </a:p>
          <a:p>
            <a:r>
              <a:rPr lang="en-GB" b="1"/>
              <a:t>Primary and community care </a:t>
            </a:r>
            <a:r>
              <a:rPr lang="en-GB"/>
              <a:t>both need further development and potentially investment.</a:t>
            </a:r>
          </a:p>
          <a:p>
            <a:r>
              <a:rPr lang="en-GB" b="1"/>
              <a:t>Enabling</a:t>
            </a:r>
            <a:r>
              <a:rPr lang="en-GB"/>
              <a:t> people to make their </a:t>
            </a:r>
            <a:r>
              <a:rPr lang="en-GB" b="1"/>
              <a:t>own decisions </a:t>
            </a:r>
            <a:r>
              <a:rPr lang="en-GB"/>
              <a:t>about how to lead healthy lives and manage health conditions.</a:t>
            </a:r>
          </a:p>
        </p:txBody>
      </p:sp>
      <p:sp>
        <p:nvSpPr>
          <p:cNvPr id="10" name="Content Placeholder 2">
            <a:extLst>
              <a:ext uri="{FF2B5EF4-FFF2-40B4-BE49-F238E27FC236}">
                <a16:creationId xmlns:a16="http://schemas.microsoft.com/office/drawing/2014/main" id="{B501BB2D-C451-6318-C42C-92C7A80AA31A}"/>
              </a:ext>
            </a:extLst>
          </p:cNvPr>
          <p:cNvSpPr txBox="1">
            <a:spLocks/>
          </p:cNvSpPr>
          <p:nvPr/>
        </p:nvSpPr>
        <p:spPr>
          <a:xfrm>
            <a:off x="441808" y="3400227"/>
            <a:ext cx="11418757" cy="3118945"/>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a:cs typeface="Arial"/>
              </a:rPr>
              <a:t>Other notable points from wider feedback include</a:t>
            </a:r>
            <a:r>
              <a:rPr lang="en-GB" dirty="0">
                <a:latin typeface="Arial"/>
                <a:cs typeface="Arial"/>
              </a:rPr>
              <a:t>:</a:t>
            </a:r>
          </a:p>
          <a:p>
            <a:r>
              <a:rPr lang="en-GB" b="1" dirty="0">
                <a:latin typeface="Arial"/>
                <a:cs typeface="Arial"/>
              </a:rPr>
              <a:t>Carers UK</a:t>
            </a:r>
            <a:r>
              <a:rPr lang="en-GB" dirty="0">
                <a:latin typeface="Arial"/>
                <a:cs typeface="Arial"/>
              </a:rPr>
              <a:t> would like the NHS to recognise the role of, and better support, </a:t>
            </a:r>
            <a:r>
              <a:rPr lang="en-GB" b="1" dirty="0">
                <a:latin typeface="Arial"/>
                <a:cs typeface="Arial"/>
              </a:rPr>
              <a:t>unpaid and informal carers.</a:t>
            </a:r>
          </a:p>
          <a:p>
            <a:r>
              <a:rPr lang="en-GB" dirty="0">
                <a:latin typeface="Arial"/>
                <a:cs typeface="Arial"/>
              </a:rPr>
              <a:t>Healthwatch, National Voices, and the Patients Association all reiterate the importance of </a:t>
            </a:r>
            <a:r>
              <a:rPr lang="en-GB" b="1" dirty="0">
                <a:latin typeface="Arial"/>
                <a:cs typeface="Arial"/>
              </a:rPr>
              <a:t>getting the basics right</a:t>
            </a:r>
            <a:r>
              <a:rPr lang="en-GB" dirty="0">
                <a:latin typeface="Arial"/>
                <a:cs typeface="Arial"/>
              </a:rPr>
              <a:t>. Patients struggle to </a:t>
            </a:r>
            <a:r>
              <a:rPr lang="en-GB" b="1" dirty="0">
                <a:latin typeface="Arial"/>
                <a:cs typeface="Arial"/>
              </a:rPr>
              <a:t>gain access</a:t>
            </a:r>
            <a:r>
              <a:rPr lang="en-GB" dirty="0">
                <a:latin typeface="Arial"/>
                <a:cs typeface="Arial"/>
              </a:rPr>
              <a:t>, </a:t>
            </a:r>
            <a:r>
              <a:rPr lang="en-GB" b="1" dirty="0">
                <a:latin typeface="Arial"/>
                <a:cs typeface="Arial"/>
              </a:rPr>
              <a:t>stay on top of their appointments</a:t>
            </a:r>
            <a:r>
              <a:rPr lang="en-GB" dirty="0">
                <a:latin typeface="Arial"/>
                <a:cs typeface="Arial"/>
              </a:rPr>
              <a:t>, or ‘</a:t>
            </a:r>
            <a:r>
              <a:rPr lang="en-GB" b="1" dirty="0">
                <a:latin typeface="Arial"/>
                <a:cs typeface="Arial"/>
              </a:rPr>
              <a:t>find the front door</a:t>
            </a:r>
            <a:r>
              <a:rPr lang="en-GB" dirty="0">
                <a:latin typeface="Arial"/>
                <a:cs typeface="Arial"/>
              </a:rPr>
              <a:t>’ which risks exacerbating health inequalities. Patients should be possibly given chance to ‘track’ their referrals. </a:t>
            </a:r>
          </a:p>
          <a:p>
            <a:r>
              <a:rPr lang="en-GB" b="1" dirty="0">
                <a:latin typeface="Arial"/>
                <a:cs typeface="Arial"/>
              </a:rPr>
              <a:t>Smaller VCSE organisations</a:t>
            </a:r>
            <a:r>
              <a:rPr lang="en-GB" dirty="0">
                <a:latin typeface="Arial"/>
                <a:cs typeface="Arial"/>
              </a:rPr>
              <a:t>, when convened by National Voices, expressed a view that </a:t>
            </a:r>
            <a:r>
              <a:rPr lang="en-GB" b="1" dirty="0">
                <a:latin typeface="Arial"/>
                <a:cs typeface="Arial"/>
              </a:rPr>
              <a:t>the NHS does not always work well with them</a:t>
            </a:r>
            <a:r>
              <a:rPr lang="en-GB" dirty="0">
                <a:latin typeface="Arial"/>
                <a:cs typeface="Arial"/>
              </a:rPr>
              <a:t>. They can offer support to patients, but they are often </a:t>
            </a:r>
            <a:r>
              <a:rPr lang="en-GB" b="1" dirty="0">
                <a:latin typeface="Arial"/>
                <a:cs typeface="Arial"/>
              </a:rPr>
              <a:t>left outside of the room </a:t>
            </a:r>
            <a:r>
              <a:rPr lang="en-GB" dirty="0">
                <a:latin typeface="Arial"/>
                <a:cs typeface="Arial"/>
              </a:rPr>
              <a:t>and </a:t>
            </a:r>
            <a:r>
              <a:rPr lang="en-GB" b="1" dirty="0">
                <a:latin typeface="Arial"/>
                <a:cs typeface="Arial"/>
              </a:rPr>
              <a:t>struggle to influence policy or share their insights</a:t>
            </a:r>
            <a:r>
              <a:rPr lang="en-GB" dirty="0">
                <a:latin typeface="Arial"/>
                <a:cs typeface="Arial"/>
              </a:rPr>
              <a:t>, which risks becoming ever more difficult when commissioning at an ICB level. </a:t>
            </a:r>
            <a:endParaRPr lang="en-GB" dirty="0"/>
          </a:p>
          <a:p>
            <a:r>
              <a:rPr lang="en-GB" dirty="0">
                <a:latin typeface="Arial"/>
                <a:cs typeface="Arial"/>
              </a:rPr>
              <a:t>There is a risk of a </a:t>
            </a:r>
            <a:r>
              <a:rPr lang="en-GB" b="1" dirty="0">
                <a:latin typeface="Arial"/>
                <a:cs typeface="Arial"/>
              </a:rPr>
              <a:t>postcode lottery </a:t>
            </a:r>
            <a:r>
              <a:rPr lang="en-GB" dirty="0">
                <a:latin typeface="Arial"/>
                <a:cs typeface="Arial"/>
              </a:rPr>
              <a:t>or </a:t>
            </a:r>
            <a:r>
              <a:rPr lang="en-GB" b="1" dirty="0">
                <a:latin typeface="Arial"/>
                <a:cs typeface="Arial"/>
              </a:rPr>
              <a:t>increasing divergence</a:t>
            </a:r>
            <a:r>
              <a:rPr lang="en-GB" dirty="0">
                <a:latin typeface="Arial"/>
                <a:cs typeface="Arial"/>
              </a:rPr>
              <a:t>. Insufficient attention is being placed on this as we move towards ICB working. </a:t>
            </a:r>
            <a:endParaRPr lang="en-GB" dirty="0"/>
          </a:p>
          <a:p>
            <a:r>
              <a:rPr lang="en-GB" b="1" dirty="0">
                <a:latin typeface="Arial"/>
                <a:cs typeface="Arial"/>
              </a:rPr>
              <a:t>NHS ICB and provider leaders </a:t>
            </a:r>
            <a:r>
              <a:rPr lang="en-GB" dirty="0">
                <a:latin typeface="Arial"/>
                <a:cs typeface="Arial"/>
              </a:rPr>
              <a:t>sometimes thought we had </a:t>
            </a:r>
            <a:r>
              <a:rPr lang="en-GB" b="1" dirty="0">
                <a:latin typeface="Arial"/>
                <a:cs typeface="Arial"/>
              </a:rPr>
              <a:t>over-specialised our medical workforce </a:t>
            </a:r>
            <a:r>
              <a:rPr lang="en-GB" dirty="0">
                <a:latin typeface="Arial"/>
                <a:cs typeface="Arial"/>
              </a:rPr>
              <a:t>and thought that we should focus on </a:t>
            </a:r>
            <a:r>
              <a:rPr lang="en-GB" b="1" dirty="0">
                <a:latin typeface="Arial"/>
                <a:cs typeface="Arial"/>
              </a:rPr>
              <a:t>retaining experienced staff </a:t>
            </a:r>
            <a:r>
              <a:rPr lang="en-GB" dirty="0">
                <a:latin typeface="Arial"/>
                <a:cs typeface="Arial"/>
              </a:rPr>
              <a:t>as well as recruiting newer staff. </a:t>
            </a:r>
            <a:endParaRPr lang="en-GB" dirty="0"/>
          </a:p>
        </p:txBody>
      </p:sp>
      <p:sp>
        <p:nvSpPr>
          <p:cNvPr id="4" name="TextBox 3">
            <a:extLst>
              <a:ext uri="{FF2B5EF4-FFF2-40B4-BE49-F238E27FC236}">
                <a16:creationId xmlns:a16="http://schemas.microsoft.com/office/drawing/2014/main" id="{2168A5DE-2FBE-FEE1-4B06-3C1616DD4410}"/>
              </a:ext>
            </a:extLst>
          </p:cNvPr>
          <p:cNvSpPr txBox="1"/>
          <p:nvPr/>
        </p:nvSpPr>
        <p:spPr>
          <a:xfrm>
            <a:off x="331434" y="896485"/>
            <a:ext cx="10464385" cy="738664"/>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We commissioned partners including Healthwatch, National Voices and Patients Association to conduct engagement. We also interviewed health and care leaders and clinicians, participated in Assembly break-out discussions, and sought insights from NHS England’s engagement and PPV networks.</a:t>
            </a:r>
          </a:p>
        </p:txBody>
      </p:sp>
    </p:spTree>
    <p:extLst>
      <p:ext uri="{BB962C8B-B14F-4D97-AF65-F5344CB8AC3E}">
        <p14:creationId xmlns:p14="http://schemas.microsoft.com/office/powerpoint/2010/main" val="864749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343581" y="248475"/>
            <a:ext cx="10580581" cy="75477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solidFill>
                  <a:srgbClr val="005FA7"/>
                </a:solidFill>
              </a:rPr>
              <a:t>Q3: Where does the NHS </a:t>
            </a:r>
            <a:r>
              <a:rPr lang="en-GB" sz="2400" b="1">
                <a:solidFill>
                  <a:srgbClr val="005FA7"/>
                </a:solidFill>
              </a:rPr>
              <a:t>need to improve</a:t>
            </a:r>
            <a:r>
              <a:rPr lang="en-GB" sz="2400">
                <a:solidFill>
                  <a:srgbClr val="005FA7"/>
                </a:solidFill>
              </a:rPr>
              <a:t>? </a:t>
            </a:r>
            <a:r>
              <a:rPr lang="en-GB" sz="2400">
                <a:solidFill>
                  <a:schemeClr val="bg1">
                    <a:lumMod val="50000"/>
                  </a:schemeClr>
                </a:solidFill>
              </a:rPr>
              <a:t>Typical quotes from engagement </a:t>
            </a:r>
            <a:endParaRPr lang="en-GB" sz="2400">
              <a:solidFill>
                <a:schemeClr val="tx1">
                  <a:lumMod val="50000"/>
                  <a:lumOff val="50000"/>
                </a:schemeClr>
              </a:solidFill>
            </a:endParaRP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8872753" y="2372051"/>
            <a:ext cx="2689411" cy="1756343"/>
          </a:xfrm>
          <a:prstGeom prst="wedgeEllipseCallout">
            <a:avLst>
              <a:gd name="adj1" fmla="val -48936"/>
              <a:gd name="adj2" fmla="val -4980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chemeClr val="tx1"/>
                </a:solidFill>
              </a:rPr>
              <a:t>Culture, leadership and top down reorganisations are still an ongoing struggle and challenge staff on a daily basis </a:t>
            </a: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80235" y="1082714"/>
            <a:ext cx="6208631" cy="5566166"/>
            <a:chOff x="4172498" y="1048973"/>
            <a:chExt cx="6208631" cy="5566166"/>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4419896" y="1048973"/>
              <a:ext cx="2042557" cy="1160797"/>
            </a:xfrm>
            <a:prstGeom prst="wedgeEllipseCallout">
              <a:avLst>
                <a:gd name="adj1" fmla="val -60284"/>
                <a:gd name="adj2" fmla="val 96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chemeClr val="tx1"/>
                  </a:solidFill>
                  <a:effectLst/>
                  <a:uLnTx/>
                  <a:uFillTx/>
                  <a:latin typeface="Arial (body) "/>
                  <a:ea typeface="+mn-ea"/>
                  <a:cs typeface="+mn-cs"/>
                </a:rPr>
                <a:t>Caring for its own frontline staff, including all the ancillary staff</a:t>
              </a: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6372278" y="1205007"/>
              <a:ext cx="3581029" cy="2267949"/>
            </a:xfrm>
            <a:prstGeom prst="wedgeEllipseCallout">
              <a:avLst>
                <a:gd name="adj1" fmla="val 36047"/>
                <a:gd name="adj2" fmla="val -5456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Staff are the most valuable resource of the NHS, and their health &amp; wellbeing is crucial to the success of the NHS. The staff on the ground need to have a bigger voice and be involved before implementing major change </a:t>
              </a: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4172498" y="4154851"/>
              <a:ext cx="6208631" cy="2460288"/>
            </a:xfrm>
            <a:prstGeom prst="wedgeEllipseCallout">
              <a:avLst>
                <a:gd name="adj1" fmla="val 48785"/>
                <a:gd name="adj2" fmla="val -4503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chemeClr val="tx1"/>
                  </a:solidFill>
                  <a:effectLst/>
                  <a:uLnTx/>
                  <a:uFillTx/>
                  <a:latin typeface="Arial (body) "/>
                  <a:ea typeface="+mn-ea"/>
                  <a:cs typeface="+mn-cs"/>
                </a:rPr>
                <a:t>With so many services available, it can be difficult to know which service to use, when. </a:t>
              </a:r>
              <a:r>
                <a:rPr lang="en-GB" sz="1400" dirty="0">
                  <a:solidFill>
                    <a:schemeClr val="tx1"/>
                  </a:solidFill>
                  <a:latin typeface="Arial (body) "/>
                </a:rPr>
                <a:t>T</a:t>
              </a:r>
              <a:r>
                <a:rPr kumimoji="0" lang="en-GB" sz="1400" b="0" i="0" u="none" strike="noStrike" kern="1200" cap="none" spc="0" normalizeH="0" baseline="0" noProof="0" dirty="0">
                  <a:ln>
                    <a:noFill/>
                  </a:ln>
                  <a:solidFill>
                    <a:schemeClr val="tx1"/>
                  </a:solidFill>
                  <a:effectLst/>
                  <a:uLnTx/>
                  <a:uFillTx/>
                  <a:latin typeface="Arial (body) "/>
                  <a:ea typeface="+mn-ea"/>
                  <a:cs typeface="+mn-cs"/>
                </a:rPr>
                <a:t>his could be an area of focus to help educate people about where to go if they need help (the role of NHS 111 was mentioned but the comment related to wider services and how different services/ organisations interact with each other). We need to be more ‘person-centred’, linked to the wider integration agenda, and that we need to take a more holistic approach </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4352007" y="2511849"/>
              <a:ext cx="2343603" cy="1578932"/>
            </a:xfrm>
            <a:prstGeom prst="wedgeEllipseCallout">
              <a:avLst>
                <a:gd name="adj1" fmla="val 42324"/>
                <a:gd name="adj2" fmla="val -5070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a:solidFill>
                    <a:schemeClr val="tx1"/>
                  </a:solidFill>
                  <a:effectLst/>
                  <a:latin typeface="+mj-lt"/>
                  <a:ea typeface="Calibri" panose="020F0502020204030204" pitchFamily="34" charset="0"/>
                </a:rPr>
                <a:t>It’s wonderful that some people are able to access services but this is a postcode lottery</a:t>
              </a: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5553435" y="1003250"/>
            <a:ext cx="6442278" cy="5645630"/>
            <a:chOff x="269071" y="1192459"/>
            <a:chExt cx="6442278" cy="5645630"/>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269071" y="3164234"/>
              <a:ext cx="3061523" cy="1578932"/>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chemeClr val="tx1"/>
                  </a:solidFill>
                  <a:effectLst/>
                  <a:uLnTx/>
                  <a:uFillTx/>
                  <a:latin typeface="Arial (body) "/>
                  <a:ea typeface="+mn-ea"/>
                  <a:cs typeface="+mn-cs"/>
                </a:rPr>
                <a:t>…need to listen to what patients say and not disregard them. They do know how their body feels better than any medical professional</a:t>
              </a: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1058760" y="5168728"/>
              <a:ext cx="2854663" cy="1669361"/>
            </a:xfrm>
            <a:prstGeom prst="wedgeEllipseCallout">
              <a:avLst>
                <a:gd name="adj1" fmla="val -50835"/>
                <a:gd name="adj2" fmla="val -40456"/>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chemeClr val="tx1"/>
                  </a:solidFill>
                  <a:effectLst/>
                  <a:ea typeface="Calibri" panose="020F0502020204030204" pitchFamily="34" charset="0"/>
                </a:rPr>
                <a:t>I hear people tell me they can't be bothered to go to the NHS ‘cos it's too much effort’, or to their doctor ‘cos they never listen to them’</a:t>
              </a: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4021939" y="4339969"/>
              <a:ext cx="2689410" cy="2310507"/>
            </a:xfrm>
            <a:prstGeom prst="wedgeEllipseCallout">
              <a:avLst>
                <a:gd name="adj1" fmla="val 52586"/>
                <a:gd name="adj2" fmla="val 36266"/>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a:ln>
                    <a:noFill/>
                  </a:ln>
                  <a:solidFill>
                    <a:schemeClr val="tx1"/>
                  </a:solidFill>
                  <a:effectLst/>
                  <a:uLnTx/>
                  <a:uFillTx/>
                  <a:latin typeface="Arial (body) "/>
                  <a:ea typeface="+mn-ea"/>
                  <a:cs typeface="+mn-cs"/>
                </a:rPr>
                <a:t>We should consider the ways public funds are spent across some of the NHS organisations that exist. Do we need them all? Can we use our money more wisely?</a:t>
              </a:r>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772904" y="1192459"/>
              <a:ext cx="3249035" cy="1669361"/>
            </a:xfrm>
            <a:prstGeom prst="wedgeEllipseCallout">
              <a:avLst>
                <a:gd name="adj1" fmla="val -34925"/>
                <a:gd name="adj2" fmla="val 49086"/>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chemeClr val="tx1"/>
                  </a:solidFill>
                </a:rPr>
                <a:t>No one should have to call 50 times to get through when a GP opens to be told there are no appointments then have to call another number</a:t>
              </a:r>
            </a:p>
          </p:txBody>
        </p:sp>
      </p:grpSp>
    </p:spTree>
    <p:extLst>
      <p:ext uri="{BB962C8B-B14F-4D97-AF65-F5344CB8AC3E}">
        <p14:creationId xmlns:p14="http://schemas.microsoft.com/office/powerpoint/2010/main" val="394601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a:solidFill>
                  <a:schemeClr val="bg1"/>
                </a:solidFill>
              </a:rPr>
              <a:t>Q4: What are the most important </a:t>
            </a:r>
            <a:r>
              <a:rPr lang="en-GB" sz="2800" b="1">
                <a:solidFill>
                  <a:schemeClr val="bg1"/>
                </a:solidFill>
              </a:rPr>
              <a:t>lessons we have learnt</a:t>
            </a:r>
            <a:r>
              <a:rPr lang="en-GB" sz="2800">
                <a:solidFill>
                  <a:schemeClr val="bg1"/>
                </a:solidFill>
              </a:rPr>
              <a:t>?</a:t>
            </a:r>
            <a:endParaRPr lang="en-GB">
              <a:solidFill>
                <a:schemeClr val="bg1"/>
              </a:solidFill>
            </a:endParaRPr>
          </a:p>
        </p:txBody>
      </p:sp>
    </p:spTree>
    <p:extLst>
      <p:ext uri="{BB962C8B-B14F-4D97-AF65-F5344CB8AC3E}">
        <p14:creationId xmlns:p14="http://schemas.microsoft.com/office/powerpoint/2010/main" val="196402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61910" y="472058"/>
            <a:ext cx="10406704" cy="601111"/>
          </a:xfrm>
        </p:spPr>
        <p:txBody>
          <a:bodyPr>
            <a:noAutofit/>
          </a:bodyPr>
          <a:lstStyle/>
          <a:p>
            <a:r>
              <a:rPr lang="en-GB" sz="2400"/>
              <a:t>Q4: Citizen Space feedback on what are the most important </a:t>
            </a:r>
            <a:r>
              <a:rPr lang="en-GB" sz="2400" b="1"/>
              <a:t>lessons we have learnt</a:t>
            </a:r>
            <a:r>
              <a:rPr lang="en-GB" sz="2400"/>
              <a:t>? </a:t>
            </a:r>
          </a:p>
        </p:txBody>
      </p:sp>
      <p:sp>
        <p:nvSpPr>
          <p:cNvPr id="11" name="Content Placeholder 2">
            <a:extLst>
              <a:ext uri="{FF2B5EF4-FFF2-40B4-BE49-F238E27FC236}">
                <a16:creationId xmlns:a16="http://schemas.microsoft.com/office/drawing/2014/main" id="{E01E5FB2-8B33-1494-38A4-929CB52E83DA}"/>
              </a:ext>
            </a:extLst>
          </p:cNvPr>
          <p:cNvSpPr txBox="1">
            <a:spLocks/>
          </p:cNvSpPr>
          <p:nvPr/>
        </p:nvSpPr>
        <p:spPr>
          <a:xfrm>
            <a:off x="461910" y="1297754"/>
            <a:ext cx="5634089" cy="2825767"/>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None/>
              <a:defRPr/>
            </a:pPr>
            <a:r>
              <a:rPr lang="en-GB" dirty="0">
                <a:solidFill>
                  <a:srgbClr val="2F528F"/>
                </a:solidFill>
              </a:rPr>
              <a:t>Citizen Space survey responses highlight:</a:t>
            </a:r>
          </a:p>
          <a:p>
            <a:pPr marL="171450" indent="-171450">
              <a:lnSpc>
                <a:spcPct val="100000"/>
              </a:lnSpc>
              <a:spcBef>
                <a:spcPts val="0"/>
              </a:spcBef>
              <a:spcAft>
                <a:spcPts val="300"/>
              </a:spcAft>
              <a:defRPr/>
            </a:pPr>
            <a:r>
              <a:rPr kumimoji="0" lang="en-GB" b="1" i="0" u="none" strike="noStrike" kern="1200" cap="none" spc="0" normalizeH="0" baseline="0" noProof="0" dirty="0">
                <a:ln>
                  <a:noFill/>
                </a:ln>
                <a:solidFill>
                  <a:prstClr val="black"/>
                </a:solidFill>
                <a:effectLst/>
                <a:uLnTx/>
                <a:uFillTx/>
              </a:rPr>
              <a:t>NHS staff are resourceful and dedicated</a:t>
            </a:r>
            <a:r>
              <a:rPr kumimoji="0" lang="en-GB" b="0" i="0" u="none" strike="noStrike" kern="1200" cap="none" spc="0" normalizeH="0" baseline="0" noProof="0" dirty="0">
                <a:ln>
                  <a:noFill/>
                </a:ln>
                <a:solidFill>
                  <a:prstClr val="black"/>
                </a:solidFill>
                <a:effectLst/>
                <a:uLnTx/>
                <a:uFillTx/>
              </a:rPr>
              <a:t>, but there are shortfalls and they need more support, including through more flexible working, and having more decision-making power devolved to them.</a:t>
            </a:r>
          </a:p>
          <a:p>
            <a:pPr marL="171450" indent="-171450">
              <a:lnSpc>
                <a:spcPct val="100000"/>
              </a:lnSpc>
              <a:spcBef>
                <a:spcPts val="0"/>
              </a:spcBef>
              <a:spcAft>
                <a:spcPts val="300"/>
              </a:spcAft>
              <a:defRPr/>
            </a:pPr>
            <a:r>
              <a:rPr kumimoji="0" lang="en-GB" i="0" u="none" strike="noStrike" kern="1200" cap="none" spc="0" normalizeH="0" baseline="0" noProof="0" dirty="0">
                <a:ln>
                  <a:noFill/>
                </a:ln>
                <a:solidFill>
                  <a:prstClr val="black"/>
                </a:solidFill>
                <a:effectLst/>
                <a:uLnTx/>
                <a:uFillTx/>
              </a:rPr>
              <a:t>The </a:t>
            </a:r>
            <a:r>
              <a:rPr kumimoji="0" lang="en-GB" b="1" i="0" u="none" strike="noStrike" kern="1200" cap="none" spc="0" normalizeH="0" baseline="0" noProof="0" dirty="0">
                <a:ln>
                  <a:noFill/>
                </a:ln>
                <a:solidFill>
                  <a:prstClr val="black"/>
                </a:solidFill>
                <a:effectLst/>
                <a:uLnTx/>
                <a:uFillTx/>
              </a:rPr>
              <a:t>system is highly adaptable</a:t>
            </a:r>
            <a:r>
              <a:rPr kumimoji="0" lang="en-GB" i="0" u="none" strike="noStrike" kern="1200" cap="none" spc="0" normalizeH="0" baseline="0" noProof="0" dirty="0">
                <a:ln>
                  <a:noFill/>
                </a:ln>
                <a:solidFill>
                  <a:prstClr val="black"/>
                </a:solidFill>
                <a:effectLst/>
                <a:uLnTx/>
                <a:uFillTx/>
              </a:rPr>
              <a:t>, seen through our response to the pandemic and responses to restructures, however </a:t>
            </a:r>
            <a:r>
              <a:rPr kumimoji="0" lang="en-GB" b="1" i="0" u="none" strike="noStrike" kern="1200" cap="none" spc="0" normalizeH="0" baseline="0" noProof="0" dirty="0">
                <a:ln>
                  <a:noFill/>
                </a:ln>
                <a:solidFill>
                  <a:prstClr val="black"/>
                </a:solidFill>
                <a:effectLst/>
                <a:uLnTx/>
                <a:uFillTx/>
              </a:rPr>
              <a:t>changes need time to embed</a:t>
            </a:r>
            <a:r>
              <a:rPr kumimoji="0" lang="en-GB" i="0" u="none" strike="noStrike" kern="1200" cap="none" spc="0" normalizeH="0" baseline="0" noProof="0" dirty="0">
                <a:ln>
                  <a:noFill/>
                </a:ln>
                <a:solidFill>
                  <a:prstClr val="black"/>
                </a:solidFill>
                <a:effectLst/>
                <a:uLnTx/>
                <a:uFillTx/>
              </a:rPr>
              <a:t> and </a:t>
            </a:r>
            <a:r>
              <a:rPr kumimoji="0" lang="en-GB" b="1" i="0" u="none" strike="noStrike" kern="1200" cap="none" spc="0" normalizeH="0" baseline="0" noProof="0" dirty="0">
                <a:ln>
                  <a:noFill/>
                </a:ln>
                <a:solidFill>
                  <a:prstClr val="black"/>
                </a:solidFill>
                <a:effectLst/>
                <a:uLnTx/>
                <a:uFillTx/>
              </a:rPr>
              <a:t>stable structures </a:t>
            </a:r>
            <a:r>
              <a:rPr kumimoji="0" lang="en-GB" i="0" u="none" strike="noStrike" kern="1200" cap="none" spc="0" normalizeH="0" baseline="0" noProof="0" dirty="0">
                <a:ln>
                  <a:noFill/>
                </a:ln>
                <a:solidFill>
                  <a:prstClr val="black"/>
                </a:solidFill>
                <a:effectLst/>
                <a:uLnTx/>
                <a:uFillTx/>
              </a:rPr>
              <a:t>allow time for learning and improvement.</a:t>
            </a:r>
          </a:p>
          <a:p>
            <a:pPr marL="171450" indent="-171450">
              <a:lnSpc>
                <a:spcPct val="100000"/>
              </a:lnSpc>
              <a:spcBef>
                <a:spcPts val="0"/>
              </a:spcBef>
              <a:spcAft>
                <a:spcPts val="300"/>
              </a:spcAft>
              <a:defRPr/>
            </a:pPr>
            <a:r>
              <a:rPr lang="en-GB" dirty="0">
                <a:solidFill>
                  <a:prstClr val="black"/>
                </a:solidFill>
              </a:rPr>
              <a:t>How to provide </a:t>
            </a:r>
            <a:r>
              <a:rPr lang="en-GB" b="1" dirty="0">
                <a:solidFill>
                  <a:prstClr val="black"/>
                </a:solidFill>
              </a:rPr>
              <a:t>more care at home </a:t>
            </a:r>
            <a:r>
              <a:rPr lang="en-GB" dirty="0">
                <a:solidFill>
                  <a:prstClr val="black"/>
                </a:solidFill>
              </a:rPr>
              <a:t>and out of hospital, including through </a:t>
            </a:r>
            <a:r>
              <a:rPr lang="en-GB" b="1" dirty="0">
                <a:solidFill>
                  <a:prstClr val="black"/>
                </a:solidFill>
              </a:rPr>
              <a:t>working in partnership </a:t>
            </a:r>
            <a:r>
              <a:rPr lang="en-GB" dirty="0">
                <a:solidFill>
                  <a:prstClr val="black"/>
                </a:solidFill>
              </a:rPr>
              <a:t>with organisations beyond the NHS.</a:t>
            </a:r>
            <a:endParaRPr kumimoji="0" lang="en-GB" i="0" u="none" strike="noStrike" kern="1200" cap="none" spc="0" normalizeH="0" baseline="0" noProof="0" dirty="0">
              <a:ln>
                <a:noFill/>
              </a:ln>
              <a:solidFill>
                <a:prstClr val="black"/>
              </a:solidFill>
              <a:effectLst/>
              <a:uLnTx/>
              <a:uFillTx/>
            </a:endParaRP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GB" b="0" i="0" u="none" strike="noStrike" kern="1200" cap="none" spc="0" normalizeH="0" baseline="0" noProof="0" dirty="0">
              <a:ln>
                <a:noFill/>
              </a:ln>
              <a:solidFill>
                <a:prstClr val="black"/>
              </a:solidFill>
              <a:effectLst/>
              <a:uLnTx/>
              <a:uFillTx/>
            </a:endParaRPr>
          </a:p>
          <a:p>
            <a:pPr marL="0" marR="0" lvl="0" indent="0" algn="l" defTabSz="914400" rtl="0" eaLnBrk="1" fontAlgn="auto" latinLnBrk="0" hangingPunct="1">
              <a:lnSpc>
                <a:spcPct val="50000"/>
              </a:lnSpc>
              <a:spcBef>
                <a:spcPts val="0"/>
              </a:spcBef>
              <a:spcAft>
                <a:spcPts val="300"/>
              </a:spcAft>
              <a:buClrTx/>
              <a:buSzTx/>
              <a:buNone/>
              <a:tabLst/>
              <a:defRPr/>
            </a:pPr>
            <a:endParaRPr kumimoji="0" lang="en-GB" b="0" i="0" u="none" strike="sng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16C1495E-F04C-B250-5D30-821F3FD91CA0}"/>
              </a:ext>
            </a:extLst>
          </p:cNvPr>
          <p:cNvSpPr txBox="1"/>
          <p:nvPr/>
        </p:nvSpPr>
        <p:spPr>
          <a:xfrm>
            <a:off x="215732" y="6415167"/>
            <a:ext cx="11849877" cy="415498"/>
          </a:xfrm>
          <a:prstGeom prst="rect">
            <a:avLst/>
          </a:prstGeom>
          <a:noFill/>
        </p:spPr>
        <p:txBody>
          <a:bodyPr wrap="square" rtlCol="0">
            <a:spAutoFit/>
          </a:bodyPr>
          <a:lstStyle/>
          <a:p>
            <a:r>
              <a:rPr lang="en-GB" sz="1050" i="1" dirty="0"/>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p:txBody>
      </p:sp>
      <p:sp>
        <p:nvSpPr>
          <p:cNvPr id="20" name="Content Placeholder 2">
            <a:extLst>
              <a:ext uri="{FF2B5EF4-FFF2-40B4-BE49-F238E27FC236}">
                <a16:creationId xmlns:a16="http://schemas.microsoft.com/office/drawing/2014/main" id="{3FED5AD8-34D7-446E-A9B3-0186EBDB04EA}"/>
              </a:ext>
            </a:extLst>
          </p:cNvPr>
          <p:cNvSpPr txBox="1">
            <a:spLocks/>
          </p:cNvSpPr>
          <p:nvPr/>
        </p:nvSpPr>
        <p:spPr>
          <a:xfrm>
            <a:off x="461910" y="4022826"/>
            <a:ext cx="11357523" cy="2363116"/>
          </a:xfrm>
          <a:prstGeom prst="rect">
            <a:avLst/>
          </a:prstGeom>
          <a:solidFill>
            <a:schemeClr val="tx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spcBef>
                <a:spcPts val="0"/>
              </a:spcBef>
              <a:spcAft>
                <a:spcPts val="300"/>
              </a:spcAft>
              <a:defRPr/>
            </a:pPr>
            <a:r>
              <a:rPr kumimoji="0" lang="en-GB" i="0" u="none" strike="noStrike" kern="1200" cap="none" spc="0" normalizeH="0" baseline="0" noProof="0" dirty="0">
                <a:ln>
                  <a:noFill/>
                </a:ln>
                <a:solidFill>
                  <a:prstClr val="black"/>
                </a:solidFill>
                <a:effectLst/>
                <a:uLnTx/>
                <a:uFillTx/>
              </a:rPr>
              <a:t>Desire for </a:t>
            </a:r>
            <a:r>
              <a:rPr kumimoji="0" lang="en-GB" b="1" i="0" u="none" strike="noStrike" kern="1200" cap="none" spc="0" normalizeH="0" baseline="0" noProof="0" dirty="0">
                <a:ln>
                  <a:noFill/>
                </a:ln>
                <a:solidFill>
                  <a:prstClr val="black"/>
                </a:solidFill>
                <a:effectLst/>
                <a:uLnTx/>
                <a:uFillTx/>
              </a:rPr>
              <a:t>more holistic care</a:t>
            </a:r>
            <a:r>
              <a:rPr kumimoji="0" lang="en-GB" i="0" u="none" strike="noStrike" kern="1200" cap="none" spc="0" normalizeH="0" baseline="0" noProof="0" dirty="0">
                <a:ln>
                  <a:noFill/>
                </a:ln>
                <a:solidFill>
                  <a:prstClr val="black"/>
                </a:solidFill>
                <a:effectLst/>
                <a:uLnTx/>
                <a:uFillTx/>
              </a:rPr>
              <a:t>, with </a:t>
            </a:r>
            <a:r>
              <a:rPr kumimoji="0" lang="en-GB" b="1" i="0" u="none" strike="noStrike" kern="1200" cap="none" spc="0" normalizeH="0" baseline="0" noProof="0" dirty="0">
                <a:ln>
                  <a:noFill/>
                </a:ln>
                <a:solidFill>
                  <a:prstClr val="black"/>
                </a:solidFill>
                <a:effectLst/>
                <a:uLnTx/>
                <a:uFillTx/>
              </a:rPr>
              <a:t>patients more engaged </a:t>
            </a:r>
            <a:r>
              <a:rPr kumimoji="0" lang="en-GB" i="0" u="none" strike="noStrike" kern="1200" cap="none" spc="0" normalizeH="0" baseline="0" noProof="0" dirty="0">
                <a:ln>
                  <a:noFill/>
                </a:ln>
                <a:solidFill>
                  <a:prstClr val="black"/>
                </a:solidFill>
                <a:effectLst/>
                <a:uLnTx/>
                <a:uFillTx/>
              </a:rPr>
              <a:t>in their care, to reflect</a:t>
            </a:r>
            <a:r>
              <a:rPr lang="en-GB" dirty="0">
                <a:solidFill>
                  <a:prstClr val="black"/>
                </a:solidFill>
              </a:rPr>
              <a:t> what is important to an individual’s quality of life and </a:t>
            </a:r>
            <a:r>
              <a:rPr kumimoji="0" lang="en-GB" i="0" u="none" strike="noStrike" kern="1200" cap="none" spc="0" normalizeH="0" baseline="0" noProof="0" dirty="0">
                <a:ln>
                  <a:noFill/>
                </a:ln>
                <a:solidFill>
                  <a:prstClr val="black"/>
                </a:solidFill>
                <a:effectLst/>
                <a:uLnTx/>
                <a:uFillTx/>
              </a:rPr>
              <a:t>delivered in the community at home wherever possible.</a:t>
            </a:r>
            <a:endParaRPr kumimoji="0" lang="en-GB" b="0" i="0" u="none" strike="noStrike" kern="1200" cap="none" spc="0" normalizeH="0" baseline="0" noProof="0" dirty="0">
              <a:ln>
                <a:noFill/>
              </a:ln>
              <a:solidFill>
                <a:prstClr val="black"/>
              </a:solidFill>
              <a:effectLst/>
              <a:uLnTx/>
              <a:uFillTx/>
            </a:endParaRP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b="1" i="0" u="none" strike="noStrike" kern="1200" cap="none" spc="0" normalizeH="0" baseline="0" noProof="0" dirty="0">
                <a:ln>
                  <a:noFill/>
                </a:ln>
                <a:solidFill>
                  <a:prstClr val="black"/>
                </a:solidFill>
                <a:effectLst/>
                <a:uLnTx/>
                <a:uFillTx/>
              </a:rPr>
              <a:t>Technology can be used to our benefit</a:t>
            </a:r>
            <a:r>
              <a:rPr kumimoji="0" lang="en-GB" b="0" i="0" u="none" strike="noStrike" kern="1200" cap="none" spc="0" normalizeH="0" baseline="0" noProof="0" dirty="0">
                <a:ln>
                  <a:noFill/>
                </a:ln>
                <a:solidFill>
                  <a:prstClr val="black"/>
                </a:solidFill>
                <a:effectLst/>
                <a:uLnTx/>
                <a:uFillTx/>
              </a:rPr>
              <a:t>, but we still have further to go and need to be able to continue to adapt as technology inevitably continues to rapidly evolve.</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dirty="0">
                <a:solidFill>
                  <a:prstClr val="black"/>
                </a:solidFill>
              </a:rPr>
              <a:t>G</a:t>
            </a:r>
            <a:r>
              <a:rPr kumimoji="0" lang="en-GB" b="0" i="0" u="none" strike="noStrike" kern="1200" cap="none" spc="0" normalizeH="0" baseline="0" noProof="0" dirty="0" err="1">
                <a:ln>
                  <a:noFill/>
                </a:ln>
                <a:solidFill>
                  <a:prstClr val="black"/>
                </a:solidFill>
                <a:effectLst/>
                <a:uLnTx/>
                <a:uFillTx/>
              </a:rPr>
              <a:t>reater</a:t>
            </a:r>
            <a:r>
              <a:rPr kumimoji="0" lang="en-GB" b="0" i="0" u="none" strike="noStrike" kern="1200" cap="none" spc="0" normalizeH="0" baseline="0" noProof="0" dirty="0">
                <a:ln>
                  <a:noFill/>
                </a:ln>
                <a:solidFill>
                  <a:prstClr val="black"/>
                </a:solidFill>
                <a:effectLst/>
                <a:uLnTx/>
                <a:uFillTx/>
              </a:rPr>
              <a:t> attention should be given to </a:t>
            </a:r>
            <a:r>
              <a:rPr kumimoji="0" lang="en-GB" b="1" i="0" u="none" strike="noStrike" kern="1200" cap="none" spc="0" normalizeH="0" baseline="0" noProof="0" dirty="0">
                <a:ln>
                  <a:noFill/>
                </a:ln>
                <a:solidFill>
                  <a:prstClr val="black"/>
                </a:solidFill>
                <a:effectLst/>
                <a:uLnTx/>
                <a:uFillTx/>
              </a:rPr>
              <a:t>prevention and public health</a:t>
            </a:r>
            <a:r>
              <a:rPr kumimoji="0" lang="en-GB" b="0" i="0" u="none" strike="noStrike" kern="1200" cap="none" spc="0" normalizeH="0" baseline="0" noProof="0" dirty="0">
                <a:ln>
                  <a:noFill/>
                </a:ln>
                <a:solidFill>
                  <a:prstClr val="black"/>
                </a:solidFill>
                <a:effectLst/>
                <a:uLnTx/>
                <a:uFillTx/>
              </a:rPr>
              <a:t>, including through enhanced partnerships beyond the NHS, </a:t>
            </a:r>
            <a:r>
              <a:rPr kumimoji="0" lang="en-GB" b="0" i="0" u="none" strike="noStrike" kern="1200" cap="none" spc="0" normalizeH="0" baseline="0" noProof="0" dirty="0" err="1">
                <a:ln>
                  <a:noFill/>
                </a:ln>
                <a:solidFill>
                  <a:prstClr val="black"/>
                </a:solidFill>
                <a:effectLst/>
                <a:uLnTx/>
                <a:uFillTx/>
              </a:rPr>
              <a:t>eg</a:t>
            </a:r>
            <a:r>
              <a:rPr kumimoji="0" lang="en-GB" b="0" i="0" u="none" strike="noStrike" kern="1200" cap="none" spc="0" normalizeH="0" baseline="0" noProof="0" dirty="0">
                <a:ln>
                  <a:noFill/>
                </a:ln>
                <a:solidFill>
                  <a:prstClr val="black"/>
                </a:solidFill>
                <a:effectLst/>
                <a:uLnTx/>
                <a:uFillTx/>
              </a:rPr>
              <a:t> social care and through making more use of </a:t>
            </a:r>
            <a:r>
              <a:rPr kumimoji="0" lang="en-GB" b="1" i="0" u="none" strike="noStrike" kern="1200" cap="none" spc="0" normalizeH="0" baseline="0" noProof="0" dirty="0">
                <a:ln>
                  <a:noFill/>
                </a:ln>
                <a:solidFill>
                  <a:prstClr val="black"/>
                </a:solidFill>
                <a:effectLst/>
                <a:uLnTx/>
                <a:uFillTx/>
              </a:rPr>
              <a:t>data to understand and tackle health inequalities.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b="1" dirty="0">
                <a:solidFill>
                  <a:prstClr val="black"/>
                </a:solidFill>
              </a:rPr>
              <a:t>Community assets</a:t>
            </a:r>
            <a:r>
              <a:rPr lang="en-GB" dirty="0">
                <a:solidFill>
                  <a:prstClr val="black"/>
                </a:solidFill>
              </a:rPr>
              <a:t>, including in the VCSE sector, could be further used to address key challenges including </a:t>
            </a:r>
            <a:r>
              <a:rPr lang="en-GB" b="1" dirty="0">
                <a:solidFill>
                  <a:prstClr val="black"/>
                </a:solidFill>
              </a:rPr>
              <a:t>health inequalities.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dirty="0">
                <a:solidFill>
                  <a:prstClr val="black"/>
                </a:solidFill>
              </a:rPr>
              <a:t>While organisational responses were more likely to feature </a:t>
            </a:r>
            <a:r>
              <a:rPr lang="en-GB" b="1" dirty="0">
                <a:solidFill>
                  <a:prstClr val="black"/>
                </a:solidFill>
              </a:rPr>
              <a:t>integration and partnership working, </a:t>
            </a:r>
            <a:r>
              <a:rPr lang="en-GB" dirty="0">
                <a:solidFill>
                  <a:prstClr val="black"/>
                </a:solidFill>
              </a:rPr>
              <a:t>individuals responding to the engagement were more likely to include reference to </a:t>
            </a:r>
            <a:r>
              <a:rPr lang="en-GB" b="1" dirty="0">
                <a:solidFill>
                  <a:prstClr val="black"/>
                </a:solidFill>
              </a:rPr>
              <a:t>hospital care</a:t>
            </a:r>
            <a:r>
              <a:rPr lang="en-GB" dirty="0">
                <a:solidFill>
                  <a:prstClr val="black"/>
                </a:solidFill>
              </a:rPr>
              <a:t>.  </a:t>
            </a:r>
            <a:endParaRPr kumimoji="0" lang="en-GB" i="0" u="none" strike="noStrike" kern="1200" cap="none" spc="0" normalizeH="0" baseline="0" noProof="0" dirty="0">
              <a:ln>
                <a:noFill/>
              </a:ln>
              <a:solidFill>
                <a:prstClr val="black"/>
              </a:solidFill>
              <a:effectLst/>
              <a:uLnTx/>
              <a:uFillTx/>
            </a:endParaRPr>
          </a:p>
          <a:p>
            <a:pPr>
              <a:lnSpc>
                <a:spcPct val="100000"/>
              </a:lnSpc>
              <a:spcBef>
                <a:spcPts val="0"/>
              </a:spcBef>
              <a:defRPr/>
            </a:pPr>
            <a:endParaRPr kumimoji="0" lang="en-GB"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graphicFrame>
        <p:nvGraphicFramePr>
          <p:cNvPr id="3" name="Chart 2">
            <a:extLst>
              <a:ext uri="{FF2B5EF4-FFF2-40B4-BE49-F238E27FC236}">
                <a16:creationId xmlns:a16="http://schemas.microsoft.com/office/drawing/2014/main" id="{2A62B3E5-FE2C-43EB-A189-60B6033F9CDF}"/>
              </a:ext>
            </a:extLst>
          </p:cNvPr>
          <p:cNvGraphicFramePr>
            <a:graphicFrameLocks/>
          </p:cNvGraphicFramePr>
          <p:nvPr>
            <p:extLst>
              <p:ext uri="{D42A27DB-BD31-4B8C-83A1-F6EECF244321}">
                <p14:modId xmlns:p14="http://schemas.microsoft.com/office/powerpoint/2010/main" val="2339374475"/>
              </p:ext>
            </p:extLst>
          </p:nvPr>
        </p:nvGraphicFramePr>
        <p:xfrm>
          <a:off x="6604303" y="1297754"/>
          <a:ext cx="4695825" cy="22621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F2585AC8-9B23-6609-68A2-693E86D8496C}"/>
              </a:ext>
            </a:extLst>
          </p:cNvPr>
          <p:cNvSpPr txBox="1"/>
          <p:nvPr/>
        </p:nvSpPr>
        <p:spPr>
          <a:xfrm>
            <a:off x="7029191" y="3239549"/>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3279402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22143" y="151224"/>
            <a:ext cx="10393339" cy="601111"/>
          </a:xfrm>
        </p:spPr>
        <p:txBody>
          <a:bodyPr>
            <a:noAutofit/>
          </a:bodyPr>
          <a:lstStyle/>
          <a:p>
            <a:r>
              <a:rPr lang="en-GB" sz="2400"/>
              <a:t>Q4: Other feedback on the most important </a:t>
            </a:r>
            <a:r>
              <a:rPr lang="en-GB" sz="2400" b="1"/>
              <a:t>lessons we have learnt</a:t>
            </a:r>
            <a:r>
              <a:rPr lang="en-GB" sz="2400"/>
              <a:t> </a:t>
            </a:r>
            <a:endParaRPr lang="en-GB" sz="2400">
              <a:solidFill>
                <a:schemeClr val="tx1">
                  <a:lumMod val="50000"/>
                  <a:lumOff val="50000"/>
                </a:schemeClr>
              </a:solidFill>
            </a:endParaRPr>
          </a:p>
        </p:txBody>
      </p:sp>
      <p:sp>
        <p:nvSpPr>
          <p:cNvPr id="6" name="Content Placeholder 2">
            <a:extLst>
              <a:ext uri="{FF2B5EF4-FFF2-40B4-BE49-F238E27FC236}">
                <a16:creationId xmlns:a16="http://schemas.microsoft.com/office/drawing/2014/main" id="{F6AD2632-06A7-5027-3237-8E37F3741EAA}"/>
              </a:ext>
            </a:extLst>
          </p:cNvPr>
          <p:cNvSpPr txBox="1">
            <a:spLocks/>
          </p:cNvSpPr>
          <p:nvPr/>
        </p:nvSpPr>
        <p:spPr>
          <a:xfrm>
            <a:off x="441808" y="1679921"/>
            <a:ext cx="11418757" cy="1749079"/>
          </a:xfrm>
          <a:prstGeom prst="rect">
            <a:avLst/>
          </a:prstGeom>
          <a:solidFill>
            <a:schemeClr val="tx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Common key themes include</a:t>
            </a:r>
            <a:r>
              <a:rPr lang="en-GB" dirty="0"/>
              <a:t>: </a:t>
            </a:r>
          </a:p>
          <a:p>
            <a:r>
              <a:rPr lang="en-GB" dirty="0"/>
              <a:t>We </a:t>
            </a:r>
            <a:r>
              <a:rPr lang="en-GB" b="1" dirty="0"/>
              <a:t>learnt a lot from the pandemic</a:t>
            </a:r>
            <a:r>
              <a:rPr lang="en-GB" dirty="0"/>
              <a:t>, including how to draw on staff more flexibly and </a:t>
            </a:r>
            <a:r>
              <a:rPr lang="en-GB" b="1" dirty="0"/>
              <a:t>make full use of the multidisciplinary team</a:t>
            </a:r>
            <a:r>
              <a:rPr lang="en-GB" dirty="0"/>
              <a:t>. For instance, the </a:t>
            </a:r>
            <a:r>
              <a:rPr lang="en-GB" b="1" dirty="0"/>
              <a:t>Patients Association Lived Experience panel </a:t>
            </a:r>
            <a:r>
              <a:rPr lang="en-GB" dirty="0"/>
              <a:t>discussed how we have learnt to </a:t>
            </a:r>
            <a:r>
              <a:rPr lang="en-GB" b="1" dirty="0"/>
              <a:t>draw more on pharmacists and other allied health professionals.</a:t>
            </a:r>
          </a:p>
          <a:p>
            <a:r>
              <a:rPr lang="en-GB" dirty="0"/>
              <a:t>The NHS’s focus should be on how to support people to live </a:t>
            </a:r>
            <a:r>
              <a:rPr lang="en-GB" b="1" dirty="0"/>
              <a:t>full, healthy, high quality lives.</a:t>
            </a:r>
          </a:p>
          <a:p>
            <a:r>
              <a:rPr lang="en-GB" dirty="0"/>
              <a:t>Supporting </a:t>
            </a:r>
            <a:r>
              <a:rPr lang="en-GB" b="1" dirty="0"/>
              <a:t>connections between people at all life stages </a:t>
            </a:r>
            <a:r>
              <a:rPr lang="en-GB" dirty="0"/>
              <a:t>should be prioritised.</a:t>
            </a:r>
          </a:p>
        </p:txBody>
      </p:sp>
      <p:sp>
        <p:nvSpPr>
          <p:cNvPr id="10" name="Content Placeholder 2">
            <a:extLst>
              <a:ext uri="{FF2B5EF4-FFF2-40B4-BE49-F238E27FC236}">
                <a16:creationId xmlns:a16="http://schemas.microsoft.com/office/drawing/2014/main" id="{B501BB2D-C451-6318-C42C-92C7A80AA31A}"/>
              </a:ext>
            </a:extLst>
          </p:cNvPr>
          <p:cNvSpPr txBox="1">
            <a:spLocks/>
          </p:cNvSpPr>
          <p:nvPr/>
        </p:nvSpPr>
        <p:spPr>
          <a:xfrm>
            <a:off x="441808" y="3525220"/>
            <a:ext cx="11418757" cy="2740219"/>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a:t>Other notable points from wider feedback include</a:t>
            </a:r>
            <a:r>
              <a:rPr lang="en-GB"/>
              <a:t>:</a:t>
            </a:r>
          </a:p>
          <a:p>
            <a:r>
              <a:rPr lang="en-GB"/>
              <a:t>There is a key role for </a:t>
            </a:r>
            <a:r>
              <a:rPr lang="en-GB" b="1"/>
              <a:t>digital</a:t>
            </a:r>
            <a:r>
              <a:rPr lang="en-GB"/>
              <a:t> and </a:t>
            </a:r>
            <a:r>
              <a:rPr lang="en-GB" b="1"/>
              <a:t>technology</a:t>
            </a:r>
            <a:r>
              <a:rPr lang="en-GB"/>
              <a:t>, which can </a:t>
            </a:r>
            <a:r>
              <a:rPr lang="en-GB" b="1"/>
              <a:t>revolutionise care</a:t>
            </a:r>
            <a:r>
              <a:rPr lang="en-GB"/>
              <a:t>. However, some groups </a:t>
            </a:r>
            <a:r>
              <a:rPr lang="en-GB" b="1"/>
              <a:t>risk digital exclusion</a:t>
            </a:r>
            <a:r>
              <a:rPr lang="en-GB"/>
              <a:t>. In their report, National Voices noted that </a:t>
            </a:r>
            <a:r>
              <a:rPr lang="en-GB" b="1"/>
              <a:t>technology could be co-designed with those who use it</a:t>
            </a:r>
            <a:r>
              <a:rPr lang="en-GB"/>
              <a:t>, with a particular focus on ensuring certain groups do not receive second rate care. </a:t>
            </a:r>
          </a:p>
          <a:p>
            <a:r>
              <a:rPr lang="en-GB"/>
              <a:t>Patients are able to support one another through </a:t>
            </a:r>
            <a:r>
              <a:rPr lang="en-GB" b="1"/>
              <a:t>peer support </a:t>
            </a:r>
            <a:r>
              <a:rPr lang="en-GB"/>
              <a:t>and shared learning, as described during a National Voices listening event.</a:t>
            </a:r>
          </a:p>
          <a:p>
            <a:r>
              <a:rPr lang="en-GB"/>
              <a:t>Increasing specialism and complexity of roles does not necessarily improve outcomes or experience – </a:t>
            </a:r>
            <a:r>
              <a:rPr lang="en-GB" b="1"/>
              <a:t>multidisciplinary working has huge benefits</a:t>
            </a:r>
            <a:r>
              <a:rPr lang="en-GB"/>
              <a:t>. </a:t>
            </a:r>
          </a:p>
          <a:p>
            <a:r>
              <a:rPr lang="en-GB"/>
              <a:t>Opportunities from </a:t>
            </a:r>
            <a:r>
              <a:rPr lang="en-GB" b="1"/>
              <a:t>devolving decision making to the local level.</a:t>
            </a:r>
          </a:p>
          <a:p>
            <a:r>
              <a:rPr lang="en-GB"/>
              <a:t>Important to place more emphasis on a </a:t>
            </a:r>
            <a:r>
              <a:rPr lang="en-GB" b="1"/>
              <a:t>customer service mindset.</a:t>
            </a:r>
          </a:p>
          <a:p>
            <a:r>
              <a:rPr lang="en-GB"/>
              <a:t>Clear </a:t>
            </a:r>
            <a:r>
              <a:rPr lang="en-GB" b="1"/>
              <a:t>public information </a:t>
            </a:r>
            <a:r>
              <a:rPr lang="en-GB"/>
              <a:t>and </a:t>
            </a:r>
            <a:r>
              <a:rPr lang="en-GB" b="1"/>
              <a:t>education</a:t>
            </a:r>
            <a:r>
              <a:rPr lang="en-GB"/>
              <a:t> is critical.</a:t>
            </a:r>
          </a:p>
          <a:p>
            <a:pPr marL="0" indent="0">
              <a:buNone/>
            </a:pPr>
            <a:r>
              <a:rPr lang="en-GB"/>
              <a:t> </a:t>
            </a:r>
          </a:p>
        </p:txBody>
      </p:sp>
      <p:sp>
        <p:nvSpPr>
          <p:cNvPr id="3" name="TextBox 2">
            <a:extLst>
              <a:ext uri="{FF2B5EF4-FFF2-40B4-BE49-F238E27FC236}">
                <a16:creationId xmlns:a16="http://schemas.microsoft.com/office/drawing/2014/main" id="{1589981E-244F-9BE2-20B9-B2CE5F8826AB}"/>
              </a:ext>
            </a:extLst>
          </p:cNvPr>
          <p:cNvSpPr txBox="1"/>
          <p:nvPr/>
        </p:nvSpPr>
        <p:spPr>
          <a:xfrm>
            <a:off x="461471" y="857633"/>
            <a:ext cx="10354011" cy="738664"/>
          </a:xfrm>
          <a:prstGeom prst="rect">
            <a:avLst/>
          </a:prstGeom>
          <a:noFill/>
        </p:spPr>
        <p:txBody>
          <a:bodyPr wrap="square" lIns="91440" tIns="45720" rIns="91440" bIns="45720" rtlCol="0" anchor="t">
            <a:spAutoFit/>
          </a:bodyPr>
          <a:lstStyle/>
          <a:p>
            <a:r>
              <a:rPr lang="en-GB" sz="1400" dirty="0">
                <a:latin typeface="Arial"/>
                <a:cs typeface="Arial"/>
              </a:rPr>
              <a:t>We commissioned partners including Healthwatch, National Voices and the Patients Association to conduct engagement. We also interviewed health and care leaders and clinicians, participated in Assembly break-out discussions, and sought insights from NHS England’s engagement and PPV networks.</a:t>
            </a:r>
          </a:p>
        </p:txBody>
      </p:sp>
    </p:spTree>
    <p:extLst>
      <p:ext uri="{BB962C8B-B14F-4D97-AF65-F5344CB8AC3E}">
        <p14:creationId xmlns:p14="http://schemas.microsoft.com/office/powerpoint/2010/main" val="1309487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51748" y="182562"/>
            <a:ext cx="10259685" cy="601111"/>
          </a:xfrm>
        </p:spPr>
        <p:txBody>
          <a:bodyPr>
            <a:normAutofit/>
          </a:bodyPr>
          <a:lstStyle/>
          <a:p>
            <a:r>
              <a:rPr lang="en-GB" sz="2400"/>
              <a:t>Contents </a:t>
            </a:r>
            <a:endParaRPr lang="en-GB" sz="2400">
              <a:solidFill>
                <a:schemeClr val="tx1">
                  <a:lumMod val="50000"/>
                  <a:lumOff val="50000"/>
                </a:schemeClr>
              </a:solidFill>
            </a:endParaRPr>
          </a:p>
        </p:txBody>
      </p:sp>
      <p:sp>
        <p:nvSpPr>
          <p:cNvPr id="3" name="TextBox 2">
            <a:extLst>
              <a:ext uri="{FF2B5EF4-FFF2-40B4-BE49-F238E27FC236}">
                <a16:creationId xmlns:a16="http://schemas.microsoft.com/office/drawing/2014/main" id="{0FEAA2DC-4A61-0B9F-F525-776BCD60C06F}"/>
              </a:ext>
            </a:extLst>
          </p:cNvPr>
          <p:cNvSpPr txBox="1"/>
          <p:nvPr/>
        </p:nvSpPr>
        <p:spPr>
          <a:xfrm>
            <a:off x="602189" y="1858410"/>
            <a:ext cx="5947466" cy="2893100"/>
          </a:xfrm>
          <a:prstGeom prst="rect">
            <a:avLst/>
          </a:prstGeom>
          <a:noFill/>
        </p:spPr>
        <p:txBody>
          <a:bodyPr wrap="square" lIns="91440" tIns="45720" rIns="91440" bIns="45720" rtlCol="0" anchor="t">
            <a:spAutoFit/>
          </a:bodyPr>
          <a:lstStyle/>
          <a:p>
            <a:r>
              <a:rPr lang="en-GB" sz="1400" dirty="0">
                <a:latin typeface="Arial"/>
                <a:cs typeface="Arial"/>
              </a:rPr>
              <a:t>1. Overview of the NHS@75 and the engagement process</a:t>
            </a:r>
          </a:p>
          <a:p>
            <a:endParaRPr lang="en-GB" sz="1400" dirty="0">
              <a:latin typeface="Arial" panose="020B0604020202020204" pitchFamily="34" charset="0"/>
              <a:cs typeface="Arial" panose="020B0604020202020204" pitchFamily="34" charset="0"/>
            </a:endParaRPr>
          </a:p>
          <a:p>
            <a:r>
              <a:rPr lang="en-GB" sz="1400" dirty="0">
                <a:latin typeface="Arial"/>
                <a:cs typeface="Arial"/>
              </a:rPr>
              <a:t>2. The most common themes raised in the engagement</a:t>
            </a:r>
          </a:p>
          <a:p>
            <a:endParaRPr lang="en-GB" sz="1400" dirty="0">
              <a:latin typeface="Arial" panose="020B0604020202020204" pitchFamily="34" charset="0"/>
              <a:cs typeface="Arial" panose="020B0604020202020204" pitchFamily="34" charset="0"/>
            </a:endParaRPr>
          </a:p>
          <a:p>
            <a:r>
              <a:rPr lang="en-GB" sz="1400" dirty="0">
                <a:latin typeface="Arial"/>
                <a:cs typeface="Arial"/>
              </a:rPr>
              <a:t>3. Engagement summary by question:</a:t>
            </a:r>
          </a:p>
          <a:p>
            <a:r>
              <a:rPr lang="en-GB" sz="1400" dirty="0">
                <a:latin typeface="Arial"/>
                <a:cs typeface="Arial"/>
              </a:rPr>
              <a:t>	Q1 - What should we </a:t>
            </a:r>
            <a:r>
              <a:rPr lang="en-GB" sz="1400" b="1" dirty="0">
                <a:latin typeface="Arial"/>
                <a:cs typeface="Arial"/>
              </a:rPr>
              <a:t>celebrate</a:t>
            </a:r>
            <a:r>
              <a:rPr lang="en-GB" sz="1400" dirty="0">
                <a:latin typeface="Arial"/>
                <a:cs typeface="Arial"/>
              </a:rPr>
              <a:t> about the NHS?</a:t>
            </a:r>
          </a:p>
          <a:p>
            <a:r>
              <a:rPr lang="en-GB" sz="1400" dirty="0">
                <a:latin typeface="Arial"/>
                <a:cs typeface="Arial"/>
              </a:rPr>
              <a:t>	Q2 - Where is the NHS </a:t>
            </a:r>
            <a:r>
              <a:rPr lang="en-GB" sz="1400" b="1" dirty="0">
                <a:latin typeface="Arial"/>
                <a:cs typeface="Arial"/>
              </a:rPr>
              <a:t>making progress</a:t>
            </a:r>
            <a:r>
              <a:rPr lang="en-GB" sz="1400" dirty="0">
                <a:latin typeface="Arial"/>
                <a:cs typeface="Arial"/>
              </a:rPr>
              <a:t>?</a:t>
            </a:r>
          </a:p>
          <a:p>
            <a:r>
              <a:rPr lang="en-GB" sz="1400" dirty="0">
                <a:latin typeface="Arial"/>
                <a:cs typeface="Arial"/>
              </a:rPr>
              <a:t>	Q3 - Where does the NHS </a:t>
            </a:r>
            <a:r>
              <a:rPr lang="en-GB" sz="1400" b="1" dirty="0">
                <a:latin typeface="Arial"/>
                <a:cs typeface="Arial"/>
              </a:rPr>
              <a:t>need to improve</a:t>
            </a:r>
            <a:r>
              <a:rPr lang="en-GB" sz="1400" dirty="0">
                <a:latin typeface="Arial"/>
                <a:cs typeface="Arial"/>
              </a:rPr>
              <a:t>?</a:t>
            </a:r>
          </a:p>
          <a:p>
            <a:r>
              <a:rPr lang="en-GB" sz="1400" dirty="0">
                <a:latin typeface="Arial"/>
                <a:cs typeface="Arial"/>
              </a:rPr>
              <a:t>	Q4 - What are the most important </a:t>
            </a:r>
            <a:r>
              <a:rPr lang="en-GB" sz="1400" b="1" dirty="0">
                <a:latin typeface="Arial"/>
                <a:cs typeface="Arial"/>
              </a:rPr>
              <a:t>lessons we have learnt</a:t>
            </a:r>
            <a:r>
              <a:rPr lang="en-GB" sz="1400" dirty="0">
                <a:latin typeface="Arial"/>
                <a:cs typeface="Arial"/>
              </a:rPr>
              <a:t>?</a:t>
            </a:r>
          </a:p>
          <a:p>
            <a:r>
              <a:rPr lang="en-GB" sz="1400" dirty="0">
                <a:latin typeface="Arial"/>
                <a:cs typeface="Arial"/>
              </a:rPr>
              <a:t>	Q5 - How should we </a:t>
            </a:r>
            <a:r>
              <a:rPr lang="en-GB" sz="1400" b="1" dirty="0">
                <a:latin typeface="Arial"/>
                <a:cs typeface="Arial"/>
              </a:rPr>
              <a:t>change the way we deliver care</a:t>
            </a:r>
            <a:r>
              <a:rPr lang="en-GB" sz="1400" dirty="0">
                <a:latin typeface="Arial"/>
                <a:cs typeface="Arial"/>
              </a:rPr>
              <a:t>?</a:t>
            </a:r>
          </a:p>
          <a:p>
            <a:r>
              <a:rPr lang="en-GB" sz="1400" dirty="0">
                <a:latin typeface="Arial"/>
                <a:cs typeface="Arial"/>
              </a:rPr>
              <a:t>	Q6 - What </a:t>
            </a:r>
            <a:r>
              <a:rPr lang="en-GB" sz="1400" b="1" dirty="0">
                <a:latin typeface="Arial"/>
                <a:cs typeface="Arial"/>
              </a:rPr>
              <a:t>needs to be in place </a:t>
            </a:r>
            <a:r>
              <a:rPr lang="en-GB" sz="1400" dirty="0">
                <a:latin typeface="Arial"/>
                <a:cs typeface="Arial"/>
              </a:rPr>
              <a:t>to meet these ambitions?</a:t>
            </a:r>
            <a:r>
              <a:rPr lang="en-GB" sz="1400" dirty="0">
                <a:solidFill>
                  <a:schemeClr val="bg1"/>
                </a:solidFill>
                <a:latin typeface="Arial"/>
                <a:cs typeface="Arial"/>
              </a:rPr>
              <a:t> </a:t>
            </a:r>
            <a:endParaRPr lang="en-GB" sz="1400" dirty="0">
              <a:solidFill>
                <a:srgbClr val="000000"/>
              </a:solidFill>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latin typeface="Arial"/>
                <a:cs typeface="Arial"/>
              </a:rPr>
              <a:t>Annex: Overview of methodology for analysing Citizen Space </a:t>
            </a:r>
            <a:endParaRPr lang="en-GB" sz="14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07A484E-4F73-FB4E-EC1E-0A7B19A8C2C7}"/>
              </a:ext>
            </a:extLst>
          </p:cNvPr>
          <p:cNvSpPr txBox="1"/>
          <p:nvPr/>
        </p:nvSpPr>
        <p:spPr>
          <a:xfrm>
            <a:off x="6975281" y="1180214"/>
            <a:ext cx="4614530" cy="4889159"/>
          </a:xfrm>
          <a:prstGeom prst="rect">
            <a:avLst/>
          </a:prstGeom>
          <a:noFill/>
          <a:ln w="28575">
            <a:solidFill>
              <a:schemeClr val="accent1"/>
            </a:solidFill>
          </a:ln>
        </p:spPr>
        <p:txBody>
          <a:bodyPr wrap="square" rtlCol="0">
            <a:spAutoFit/>
          </a:bodyPr>
          <a:lstStyle/>
          <a:p>
            <a:pPr fontAlgn="base">
              <a:lnSpc>
                <a:spcPct val="107000"/>
              </a:lnSpc>
              <a:spcBef>
                <a:spcPts val="600"/>
              </a:spcBef>
              <a:spcAft>
                <a:spcPts val="900"/>
              </a:spcAft>
            </a:pPr>
            <a:r>
              <a:rPr lang="en-GB" sz="1400" b="1" dirty="0">
                <a:solidFill>
                  <a:srgbClr val="003087"/>
                </a:solidFill>
                <a:effectLst/>
                <a:latin typeface="Arial" panose="020B0604020202020204" pitchFamily="34" charset="0"/>
                <a:ea typeface="Times New Roman" panose="02020603050405020304" pitchFamily="18" charset="0"/>
                <a:cs typeface="Times New Roman" panose="02020603050405020304" pitchFamily="18" charset="0"/>
              </a:rPr>
              <a:t>Context </a:t>
            </a:r>
          </a:p>
          <a:p>
            <a:pPr fontAlgn="base">
              <a:lnSpc>
                <a:spcPct val="107000"/>
              </a:lnSpc>
              <a:spcBef>
                <a:spcPts val="600"/>
              </a:spcBef>
              <a:spcAft>
                <a:spcPts val="900"/>
              </a:spcAft>
            </a:pPr>
            <a:r>
              <a:rPr lang="en-GB" sz="1400" dirty="0">
                <a:solidFill>
                  <a:srgbClr val="003087"/>
                </a:solidFill>
                <a:effectLst/>
                <a:latin typeface="Arial" panose="020B0604020202020204" pitchFamily="34" charset="0"/>
                <a:ea typeface="Times New Roman" panose="02020603050405020304" pitchFamily="18" charset="0"/>
                <a:cs typeface="Times New Roman" panose="02020603050405020304" pitchFamily="18" charset="0"/>
              </a:rPr>
              <a:t>The NHS Assembly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125"/>
              </a:spcAft>
            </a:pPr>
            <a:r>
              <a:rPr lang="en-GB" sz="1400" dirty="0">
                <a:solidFill>
                  <a:srgbClr val="202A30"/>
                </a:solidFill>
                <a:effectLst/>
                <a:latin typeface="Arial" panose="020B0604020202020204" pitchFamily="34" charset="0"/>
                <a:ea typeface="Times New Roman" panose="02020603050405020304" pitchFamily="18" charset="0"/>
                <a:cs typeface="Times New Roman" panose="02020603050405020304" pitchFamily="18" charset="0"/>
              </a:rPr>
              <a:t>The NHS Assembly brings together individuals from across the health and care sectors at regular intervals to provide independent advice to the board of NHS England.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125"/>
              </a:spcAft>
            </a:pPr>
            <a:r>
              <a:rPr lang="en-GB" sz="1400" dirty="0">
                <a:solidFill>
                  <a:srgbClr val="202A30"/>
                </a:solidFill>
                <a:effectLst/>
                <a:latin typeface="Arial" panose="020B0604020202020204" pitchFamily="34" charset="0"/>
                <a:ea typeface="Times New Roman" panose="02020603050405020304" pitchFamily="18" charset="0"/>
                <a:cs typeface="Times New Roman" panose="02020603050405020304" pitchFamily="18" charset="0"/>
              </a:rPr>
              <a:t>Its members include NHS clinical and operational leaders, frontline staff, patients and carers, and representatives from charities and community organisations.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Bef>
                <a:spcPts val="600"/>
              </a:spcBef>
              <a:spcAft>
                <a:spcPts val="900"/>
              </a:spcAft>
            </a:pPr>
            <a:r>
              <a:rPr lang="en-GB" sz="1400" dirty="0">
                <a:solidFill>
                  <a:srgbClr val="003087"/>
                </a:solidFill>
                <a:effectLst/>
                <a:latin typeface="Arial" panose="020B0604020202020204" pitchFamily="34" charset="0"/>
                <a:ea typeface="Times New Roman" panose="02020603050405020304" pitchFamily="18" charset="0"/>
                <a:cs typeface="Times New Roman" panose="02020603050405020304" pitchFamily="18" charset="0"/>
              </a:rPr>
              <a:t>Introducing NHS@75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125"/>
              </a:spcAft>
            </a:pPr>
            <a:r>
              <a:rPr lang="en-GB" sz="1400" dirty="0">
                <a:solidFill>
                  <a:srgbClr val="202A30"/>
                </a:solidFill>
                <a:effectLst/>
                <a:latin typeface="Arial" panose="020B0604020202020204" pitchFamily="34" charset="0"/>
                <a:ea typeface="Times New Roman" panose="02020603050405020304" pitchFamily="18" charset="0"/>
                <a:cs typeface="Times New Roman" panose="02020603050405020304" pitchFamily="18" charset="0"/>
              </a:rPr>
              <a:t>On 5 July 2023, the NHS celebrates its 75th birthday. Ahead of this, the NHS Assembly has been asking people for their thoughts on the NHS and its future.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t>This report provides a summary of the analysis of these discussions to inform and shape the NHS Assembly’s NHS@75 report.</a:t>
            </a:r>
          </a:p>
        </p:txBody>
      </p:sp>
    </p:spTree>
    <p:extLst>
      <p:ext uri="{BB962C8B-B14F-4D97-AF65-F5344CB8AC3E}">
        <p14:creationId xmlns:p14="http://schemas.microsoft.com/office/powerpoint/2010/main" val="515143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270154" y="537302"/>
            <a:ext cx="10580581" cy="4129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latin typeface="Arial"/>
                <a:cs typeface="Arial"/>
              </a:rPr>
              <a:t>Q4: What are the most important </a:t>
            </a:r>
            <a:r>
              <a:rPr lang="en-GB" sz="2400" b="1">
                <a:latin typeface="Arial"/>
                <a:cs typeface="Arial"/>
              </a:rPr>
              <a:t>lessons we have learnt</a:t>
            </a:r>
            <a:r>
              <a:rPr lang="en-GB" sz="2400">
                <a:latin typeface="Arial"/>
                <a:cs typeface="Arial"/>
              </a:rPr>
              <a:t>? </a:t>
            </a:r>
            <a:r>
              <a:rPr lang="en-GB" sz="2400">
                <a:solidFill>
                  <a:schemeClr val="bg1">
                    <a:lumMod val="50000"/>
                  </a:schemeClr>
                </a:solidFill>
                <a:latin typeface="Arial"/>
                <a:cs typeface="Arial"/>
              </a:rPr>
              <a:t>Typical quotes from engagement</a:t>
            </a: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9422662" y="949264"/>
            <a:ext cx="2399390" cy="2013403"/>
          </a:xfrm>
          <a:prstGeom prst="wedgeEllipseCallout">
            <a:avLst>
              <a:gd name="adj1" fmla="val -49943"/>
              <a:gd name="adj2" fmla="val -3500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a:solidFill>
                  <a:srgbClr val="333333"/>
                </a:solidFill>
                <a:effectLst/>
              </a:rPr>
              <a:t>The people who work for [the NHS] need to be heard, in terms of their ability to recognise best practice and patient voice is essential, too</a:t>
            </a:r>
            <a:endParaRPr kumimoji="0" lang="en-GB" sz="1400" b="0" i="0" u="none" strike="noStrike" kern="1200" cap="none" spc="0" normalizeH="0" baseline="0" noProof="0">
              <a:ln>
                <a:noFill/>
              </a:ln>
              <a:solidFill>
                <a:srgbClr val="000000"/>
              </a:solidFill>
              <a:effectLst/>
              <a:uLnTx/>
              <a:uFillTx/>
              <a:ea typeface="+mn-ea"/>
              <a:cs typeface="+mn-cs"/>
            </a:endParaRP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70882" y="921233"/>
            <a:ext cx="6123440" cy="5782031"/>
            <a:chOff x="3988354" y="944523"/>
            <a:chExt cx="5492871" cy="4927273"/>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3988354" y="944523"/>
              <a:ext cx="4996906" cy="1832829"/>
            </a:xfrm>
            <a:prstGeom prst="wedgeEllipseCallout">
              <a:avLst>
                <a:gd name="adj1" fmla="val -31129"/>
                <a:gd name="adj2" fmla="val -5154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The NHS has embraced digital technologies to transform healthcare delivery. From electronic health records to telemedicine and digital health apps, technology has the potential to improve access, efficiency, and patient outcomes. The NHS has learned the importance of investing in robust digital infrastructure and ensuring equitable access to digital health services</a:t>
              </a: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7004069" y="4370174"/>
              <a:ext cx="2477156" cy="1377930"/>
            </a:xfrm>
            <a:prstGeom prst="wedgeEllipseCallout">
              <a:avLst>
                <a:gd name="adj1" fmla="val -32866"/>
                <a:gd name="adj2" fmla="val 575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The voluntary sector is close to people and hears their concerns. The NHS improves when it shows humility and listens too</a:t>
              </a: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4245296" y="4205490"/>
              <a:ext cx="2477156" cy="1666306"/>
            </a:xfrm>
            <a:prstGeom prst="wedgeEllipseCallout">
              <a:avLst>
                <a:gd name="adj1" fmla="val 44097"/>
                <a:gd name="adj2" fmla="val -4192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Remote blood pressure monitoring is convenient and easy to use – my home is quiet and calm, the best environment for me to take my readings!</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5141787" y="2952469"/>
              <a:ext cx="2477156" cy="1167532"/>
            </a:xfrm>
            <a:prstGeom prst="wedgeEllipseCallout">
              <a:avLst>
                <a:gd name="adj1" fmla="val -48339"/>
                <a:gd name="adj2" fmla="val 3547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a:solidFill>
                    <a:srgbClr val="333333"/>
                  </a:solidFill>
                  <a:effectLst/>
                </a:rPr>
                <a:t>Healthcare provision is a co-operative endeavour. Many parties need to work together</a:t>
              </a:r>
              <a:endParaRPr kumimoji="0" lang="en-GB" sz="1400" b="0" i="0" u="none" strike="noStrike" kern="1200" cap="none" spc="0" normalizeH="0" baseline="0" noProof="0">
                <a:ln>
                  <a:noFill/>
                </a:ln>
                <a:solidFill>
                  <a:srgbClr val="000000"/>
                </a:solidFill>
                <a:effectLst/>
                <a:uLnTx/>
                <a:uFillTx/>
                <a:ea typeface="+mn-ea"/>
                <a:cs typeface="+mn-cs"/>
              </a:endParaRP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5772146" y="776399"/>
            <a:ext cx="6278284" cy="5698030"/>
            <a:chOff x="1347675" y="1227487"/>
            <a:chExt cx="6278284" cy="5438732"/>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5226569" y="4922500"/>
              <a:ext cx="2399390" cy="1743719"/>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The NHS works best when it has a shared mission – like with Covid. But all partners need to know what that mission is</a:t>
              </a:r>
              <a:r>
                <a:rPr lang="en-GB" sz="1400">
                  <a:solidFill>
                    <a:srgbClr val="000000"/>
                  </a:solidFill>
                  <a:latin typeface="Arial" panose="020B0604020202020204" pitchFamily="34" charset="0"/>
                  <a:ea typeface="+mn-ea"/>
                  <a:cs typeface="Arial" panose="020B0604020202020204" pitchFamily="34" charset="0"/>
                </a:rPr>
                <a:t>!</a:t>
              </a:r>
              <a:endParaRPr kumimoji="0" lang="en-GB" sz="1400" b="0" i="0" u="none" strike="noStrike" kern="1200" cap="none" spc="0" normalizeH="0" baseline="0" noProof="0">
                <a:ln>
                  <a:noFill/>
                </a:ln>
                <a:solidFill>
                  <a:srgbClr val="000000"/>
                </a:solidFill>
                <a:effectLst/>
                <a:uLnTx/>
                <a:uFillTx/>
                <a:latin typeface="Arial (body) "/>
                <a:ea typeface="+mn-ea"/>
                <a:cs typeface="+mn-cs"/>
              </a:endParaRP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1347675" y="3090077"/>
              <a:ext cx="2633908" cy="1743719"/>
            </a:xfrm>
            <a:prstGeom prst="wedgeEllipseCallout">
              <a:avLst>
                <a:gd name="adj1" fmla="val -74278"/>
                <a:gd name="adj2" fmla="val -27250"/>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a:solidFill>
                    <a:srgbClr val="333333"/>
                  </a:solidFill>
                  <a:effectLst/>
                </a:rPr>
                <a:t>The huge importance of effective social and community care has been even further highlighted during Covid and afterwards</a:t>
              </a:r>
              <a:endParaRPr kumimoji="0" lang="en-GB" sz="1400" b="0" i="0" u="none" strike="noStrike" kern="1200" cap="none" spc="0" normalizeH="0" baseline="0" noProof="0">
                <a:ln>
                  <a:noFill/>
                </a:ln>
                <a:solidFill>
                  <a:srgbClr val="000000"/>
                </a:solidFill>
                <a:effectLst/>
                <a:uLnTx/>
                <a:uFillTx/>
                <a:ea typeface="+mn-ea"/>
                <a:cs typeface="+mn-cs"/>
              </a:endParaRP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2414005" y="4922500"/>
              <a:ext cx="2633907" cy="1695304"/>
            </a:xfrm>
            <a:prstGeom prst="wedgeEllipseCallout">
              <a:avLst>
                <a:gd name="adj1" fmla="val 62753"/>
                <a:gd name="adj2" fmla="val -6306"/>
              </a:avLst>
            </a:prstGeom>
            <a:grp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lang="en-GB" sz="1400">
                  <a:solidFill>
                    <a:schemeClr val="tx1"/>
                  </a:solidFill>
                  <a:latin typeface="Arial (body) "/>
                  <a:cs typeface="Arial"/>
                </a:rPr>
                <a:t>I feel more comfortable going for </a:t>
              </a:r>
              <a:r>
                <a:rPr kumimoji="0" lang="en-GB" sz="1400" b="0" i="0" u="none" strike="noStrike" kern="1200" cap="none" spc="0" normalizeH="0" baseline="0" noProof="0">
                  <a:ln>
                    <a:noFill/>
                  </a:ln>
                  <a:solidFill>
                    <a:schemeClr val="tx1"/>
                  </a:solidFill>
                  <a:effectLst/>
                  <a:uLnTx/>
                  <a:uFillTx/>
                  <a:latin typeface="Arial (body) "/>
                  <a:cs typeface="Arial"/>
                </a:rPr>
                <a:t>a </a:t>
              </a:r>
              <a:r>
                <a:rPr lang="en-GB" sz="1400">
                  <a:solidFill>
                    <a:schemeClr val="tx1"/>
                  </a:solidFill>
                  <a:latin typeface="Arial (body) "/>
                  <a:cs typeface="Arial"/>
                </a:rPr>
                <a:t>check-up at my GP because I know them… hospital care isn’t always the right answer</a:t>
              </a:r>
              <a:endParaRPr lang="en-US"/>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1481409" y="1227487"/>
              <a:ext cx="3386057" cy="1851730"/>
            </a:xfrm>
            <a:prstGeom prst="wedgeEllipseCallout">
              <a:avLst>
                <a:gd name="adj1" fmla="val 55561"/>
                <a:gd name="adj2" fmla="val 14024"/>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endParaRPr lang="en-GB" sz="1400">
                <a:solidFill>
                  <a:schemeClr val="tx1"/>
                </a:solidFill>
                <a:effectLst/>
                <a:ea typeface="Calibri" panose="020F0502020204030204" pitchFamily="34" charset="0"/>
              </a:endParaRPr>
            </a:p>
            <a:p>
              <a:pPr algn="ctr">
                <a:lnSpc>
                  <a:spcPct val="107000"/>
                </a:lnSpc>
                <a:spcAft>
                  <a:spcPts val="800"/>
                </a:spcAft>
              </a:pPr>
              <a:r>
                <a:rPr lang="en-GB" sz="1400">
                  <a:solidFill>
                    <a:schemeClr val="tx1"/>
                  </a:solidFill>
                  <a:effectLst/>
                  <a:ea typeface="Calibri" panose="020F0502020204030204" pitchFamily="34" charset="0"/>
                </a:rPr>
                <a:t>I've got a thousand members in my peer education group and every single one of them has found health relief through talking to me that they couldn't find with their GP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u="none" strike="noStrike" kern="1200" cap="none" spc="0" normalizeH="0" baseline="0" noProof="0">
                <a:ln>
                  <a:noFill/>
                </a:ln>
                <a:solidFill>
                  <a:schemeClr val="tx1"/>
                </a:solidFill>
                <a:effectLst/>
                <a:uLnTx/>
                <a:uFillTx/>
                <a:ea typeface="+mn-ea"/>
                <a:cs typeface="+mn-cs"/>
              </a:endParaRPr>
            </a:p>
          </p:txBody>
        </p:sp>
      </p:grpSp>
      <p:sp>
        <p:nvSpPr>
          <p:cNvPr id="2" name="Speech Bubble: Oval 1">
            <a:extLst>
              <a:ext uri="{FF2B5EF4-FFF2-40B4-BE49-F238E27FC236}">
                <a16:creationId xmlns:a16="http://schemas.microsoft.com/office/drawing/2014/main" id="{33E53A63-DA13-7D40-2930-7732140AA6D9}"/>
              </a:ext>
            </a:extLst>
          </p:cNvPr>
          <p:cNvSpPr/>
          <p:nvPr/>
        </p:nvSpPr>
        <p:spPr>
          <a:xfrm flipH="1">
            <a:off x="9188143" y="3207369"/>
            <a:ext cx="2633909" cy="1242822"/>
          </a:xfrm>
          <a:prstGeom prst="wedgeEllipseCallout">
            <a:avLst>
              <a:gd name="adj1" fmla="val 37867"/>
              <a:gd name="adj2" fmla="val -4636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rgbClr val="000000"/>
                </a:solidFill>
                <a:effectLst/>
                <a:uLnTx/>
                <a:uFillTx/>
                <a:ea typeface="+mn-ea"/>
                <a:cs typeface="+mn-cs"/>
              </a:rPr>
              <a:t>We need to value our NHS staff more, particularly those in frontline and patient facing roles</a:t>
            </a:r>
          </a:p>
        </p:txBody>
      </p:sp>
    </p:spTree>
    <p:extLst>
      <p:ext uri="{BB962C8B-B14F-4D97-AF65-F5344CB8AC3E}">
        <p14:creationId xmlns:p14="http://schemas.microsoft.com/office/powerpoint/2010/main" val="3448555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a:solidFill>
                  <a:schemeClr val="bg1"/>
                </a:solidFill>
              </a:rPr>
              <a:t>Q5: How should we </a:t>
            </a:r>
            <a:r>
              <a:rPr lang="en-GB" sz="2800" b="1">
                <a:solidFill>
                  <a:schemeClr val="bg1"/>
                </a:solidFill>
              </a:rPr>
              <a:t>change the way we deliver care</a:t>
            </a:r>
            <a:r>
              <a:rPr lang="en-GB" sz="2800">
                <a:solidFill>
                  <a:schemeClr val="bg1"/>
                </a:solidFill>
              </a:rPr>
              <a:t>?</a:t>
            </a:r>
            <a:endParaRPr lang="en-GB">
              <a:solidFill>
                <a:schemeClr val="bg1"/>
              </a:solidFill>
            </a:endParaRPr>
          </a:p>
        </p:txBody>
      </p:sp>
    </p:spTree>
    <p:extLst>
      <p:ext uri="{BB962C8B-B14F-4D97-AF65-F5344CB8AC3E}">
        <p14:creationId xmlns:p14="http://schemas.microsoft.com/office/powerpoint/2010/main" val="2214628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58314" y="370328"/>
            <a:ext cx="10259685" cy="601111"/>
          </a:xfrm>
        </p:spPr>
        <p:txBody>
          <a:bodyPr>
            <a:noAutofit/>
          </a:bodyPr>
          <a:lstStyle/>
          <a:p>
            <a:r>
              <a:rPr lang="en-GB" sz="2400"/>
              <a:t>Q5: Citizen Space feedback on how should we </a:t>
            </a:r>
            <a:r>
              <a:rPr lang="en-GB" sz="2400" b="1"/>
              <a:t>change the way we deliver care</a:t>
            </a:r>
            <a:r>
              <a:rPr lang="en-GB" sz="2400"/>
              <a:t>? </a:t>
            </a:r>
          </a:p>
        </p:txBody>
      </p:sp>
      <p:sp>
        <p:nvSpPr>
          <p:cNvPr id="13" name="Content Placeholder 2">
            <a:extLst>
              <a:ext uri="{FF2B5EF4-FFF2-40B4-BE49-F238E27FC236}">
                <a16:creationId xmlns:a16="http://schemas.microsoft.com/office/drawing/2014/main" id="{F14E64C4-4CF5-828F-BE5B-9D8C13D2E53F}"/>
              </a:ext>
            </a:extLst>
          </p:cNvPr>
          <p:cNvSpPr txBox="1">
            <a:spLocks/>
          </p:cNvSpPr>
          <p:nvPr/>
        </p:nvSpPr>
        <p:spPr>
          <a:xfrm>
            <a:off x="458314" y="971439"/>
            <a:ext cx="5547007" cy="2495542"/>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r>
              <a:rPr lang="en-GB" dirty="0">
                <a:solidFill>
                  <a:srgbClr val="2F528F"/>
                </a:solidFill>
                <a:latin typeface="Arial"/>
                <a:cs typeface="Arial"/>
              </a:rPr>
              <a:t>Citizen Space survey responses highlight:</a:t>
            </a:r>
          </a:p>
          <a:p>
            <a:pPr marL="0" marR="0" lvl="0" indent="0" algn="l" defTabSz="914400" rtl="0" eaLnBrk="1" fontAlgn="auto" latinLnBrk="0" hangingPunct="1">
              <a:lnSpc>
                <a:spcPct val="100000"/>
              </a:lnSpc>
              <a:spcBef>
                <a:spcPts val="0"/>
              </a:spcBef>
              <a:spcAft>
                <a:spcPts val="0"/>
              </a:spcAft>
              <a:buClrTx/>
              <a:buSzTx/>
              <a:buNone/>
              <a:tabLst/>
              <a:defRPr/>
            </a:pPr>
            <a:endParaRPr lang="en-GB" sz="800" b="0" i="0" u="none" kern="1200" cap="none" spc="0" normalizeH="0" baseline="0" noProof="0" dirty="0">
              <a:ln>
                <a:noFill/>
              </a:ln>
              <a:solidFill>
                <a:prstClr val="black"/>
              </a:solidFill>
              <a:effectLst/>
              <a:uLnTx/>
              <a:uFillTx/>
              <a:latin typeface="Arial"/>
              <a:cs typeface="Arial"/>
            </a:endParaRPr>
          </a:p>
          <a:p>
            <a:pPr>
              <a:lnSpc>
                <a:spcPct val="100000"/>
              </a:lnSpc>
              <a:spcBef>
                <a:spcPts val="0"/>
              </a:spcBef>
              <a:defRPr/>
            </a:pPr>
            <a:r>
              <a:rPr lang="en-GB" dirty="0">
                <a:latin typeface="Arial"/>
                <a:cs typeface="Arial"/>
              </a:rPr>
              <a:t>The need for increased priority on </a:t>
            </a:r>
            <a:r>
              <a:rPr lang="en-GB" b="1" dirty="0">
                <a:latin typeface="Arial"/>
                <a:cs typeface="Arial"/>
              </a:rPr>
              <a:t>preventative services </a:t>
            </a:r>
            <a:r>
              <a:rPr lang="en-GB" dirty="0">
                <a:latin typeface="Arial"/>
                <a:cs typeface="Arial"/>
              </a:rPr>
              <a:t>and on providing </a:t>
            </a:r>
            <a:r>
              <a:rPr lang="en-GB" b="1" dirty="0">
                <a:latin typeface="Arial"/>
                <a:cs typeface="Arial"/>
              </a:rPr>
              <a:t>education on staying healthy </a:t>
            </a:r>
            <a:r>
              <a:rPr lang="en-GB" dirty="0">
                <a:latin typeface="Arial"/>
                <a:cs typeface="Arial"/>
              </a:rPr>
              <a:t>at all stages of life. </a:t>
            </a:r>
          </a:p>
          <a:p>
            <a:pPr>
              <a:lnSpc>
                <a:spcPct val="100000"/>
              </a:lnSpc>
              <a:spcBef>
                <a:spcPts val="0"/>
              </a:spcBef>
              <a:defRPr/>
            </a:pPr>
            <a:r>
              <a:rPr lang="en-GB" dirty="0">
                <a:latin typeface="Arial"/>
                <a:cs typeface="Arial"/>
              </a:rPr>
              <a:t>Linked to this is the need for </a:t>
            </a:r>
            <a:r>
              <a:rPr lang="en-GB" dirty="0">
                <a:effectLst/>
                <a:latin typeface="Arial"/>
                <a:ea typeface="Calibri" panose="020F0502020204030204" pitchFamily="34" charset="0"/>
                <a:cs typeface="Arial"/>
              </a:rPr>
              <a:t>partnership working with </a:t>
            </a:r>
            <a:r>
              <a:rPr lang="en-GB" dirty="0">
                <a:latin typeface="Arial"/>
                <a:ea typeface="Calibri" panose="020F0502020204030204" pitchFamily="34" charset="0"/>
                <a:cs typeface="Arial"/>
              </a:rPr>
              <a:t>government on n</a:t>
            </a:r>
            <a:r>
              <a:rPr lang="en-GB" dirty="0">
                <a:effectLst/>
                <a:latin typeface="Arial"/>
                <a:ea typeface="Calibri" panose="020F0502020204030204" pitchFamily="34" charset="0"/>
                <a:cs typeface="Arial"/>
              </a:rPr>
              <a:t>ational action </a:t>
            </a:r>
            <a:r>
              <a:rPr lang="en-GB" dirty="0">
                <a:latin typeface="Arial"/>
                <a:ea typeface="Calibri" panose="020F0502020204030204" pitchFamily="34" charset="0"/>
                <a:cs typeface="Arial"/>
              </a:rPr>
              <a:t>to address </a:t>
            </a:r>
            <a:r>
              <a:rPr lang="en-GB" dirty="0">
                <a:effectLst/>
                <a:latin typeface="Arial"/>
                <a:ea typeface="Calibri" panose="020F0502020204030204" pitchFamily="34" charset="0"/>
                <a:cs typeface="Arial"/>
              </a:rPr>
              <a:t>causes of ill health (</a:t>
            </a:r>
            <a:r>
              <a:rPr lang="en-GB" dirty="0" err="1">
                <a:effectLst/>
                <a:latin typeface="Arial"/>
                <a:ea typeface="Calibri" panose="020F0502020204030204" pitchFamily="34" charset="0"/>
                <a:cs typeface="Arial"/>
              </a:rPr>
              <a:t>eg</a:t>
            </a:r>
            <a:r>
              <a:rPr lang="en-GB" dirty="0">
                <a:effectLst/>
                <a:latin typeface="Arial"/>
                <a:ea typeface="Calibri" panose="020F0502020204030204" pitchFamily="34" charset="0"/>
                <a:cs typeface="Arial"/>
              </a:rPr>
              <a:t> measures to discourage consumption of alcohol, unhealthy food) and wider social determinants (</a:t>
            </a:r>
            <a:r>
              <a:rPr lang="en-GB" dirty="0" err="1">
                <a:effectLst/>
                <a:latin typeface="Arial"/>
                <a:ea typeface="Calibri" panose="020F0502020204030204" pitchFamily="34" charset="0"/>
                <a:cs typeface="Arial"/>
              </a:rPr>
              <a:t>eg</a:t>
            </a:r>
            <a:r>
              <a:rPr lang="en-GB" dirty="0">
                <a:effectLst/>
                <a:latin typeface="Arial"/>
                <a:ea typeface="Calibri" panose="020F0502020204030204" pitchFamily="34" charset="0"/>
                <a:cs typeface="Arial"/>
              </a:rPr>
              <a:t> housing, poverty).</a:t>
            </a:r>
            <a:endParaRPr lang="en-GB" b="1" dirty="0">
              <a:latin typeface="Arial"/>
              <a:cs typeface="Arial"/>
            </a:endParaRPr>
          </a:p>
          <a:p>
            <a:pPr marR="0" lvl="0" algn="l" defTabSz="914400">
              <a:lnSpc>
                <a:spcPct val="100000"/>
              </a:lnSpc>
              <a:spcBef>
                <a:spcPts val="0"/>
              </a:spcBef>
              <a:spcAft>
                <a:spcPts val="0"/>
              </a:spcAft>
              <a:buClrTx/>
              <a:buSzTx/>
              <a:tabLst/>
              <a:defRPr/>
            </a:pPr>
            <a:r>
              <a:rPr kumimoji="0" lang="en-GB" b="1" i="0" u="none" kern="1200" cap="none" spc="0" normalizeH="0" baseline="0" noProof="0" dirty="0">
                <a:ln>
                  <a:noFill/>
                </a:ln>
                <a:effectLst/>
                <a:uLnTx/>
                <a:uFillTx/>
                <a:latin typeface="Arial"/>
                <a:cs typeface="Arial"/>
              </a:rPr>
              <a:t>We should support NHS staff better</a:t>
            </a:r>
            <a:r>
              <a:rPr kumimoji="0" lang="en-GB" b="0" i="0" u="none" kern="1200" cap="none" spc="0" normalizeH="0" baseline="0" noProof="0" dirty="0">
                <a:ln>
                  <a:noFill/>
                </a:ln>
                <a:effectLst/>
                <a:uLnTx/>
                <a:uFillTx/>
                <a:latin typeface="Arial"/>
                <a:cs typeface="Arial"/>
              </a:rPr>
              <a:t>, </a:t>
            </a:r>
            <a:r>
              <a:rPr kumimoji="0" lang="en-GB" b="1" i="0" u="none" kern="1200" cap="none" spc="0" normalizeH="0" baseline="0" noProof="0" dirty="0">
                <a:ln>
                  <a:noFill/>
                </a:ln>
                <a:effectLst/>
                <a:uLnTx/>
                <a:uFillTx/>
                <a:latin typeface="Arial"/>
                <a:cs typeface="Arial"/>
              </a:rPr>
              <a:t>adapting and increasing training </a:t>
            </a:r>
            <a:r>
              <a:rPr kumimoji="0" lang="en-GB" b="0" i="0" u="none" kern="1200" cap="none" spc="0" normalizeH="0" baseline="0" noProof="0" dirty="0">
                <a:ln>
                  <a:noFill/>
                </a:ln>
                <a:effectLst/>
                <a:uLnTx/>
                <a:uFillTx/>
                <a:latin typeface="Arial"/>
                <a:cs typeface="Arial"/>
              </a:rPr>
              <a:t>to better match evolving ways of delivering care and increasing recruitment.</a:t>
            </a:r>
            <a:endParaRPr lang="en-GB" dirty="0">
              <a:latin typeface="Arial"/>
              <a:cs typeface="Arial"/>
            </a:endParaRPr>
          </a:p>
          <a:p>
            <a:endParaRPr lang="en-GB" dirty="0">
              <a:solidFill>
                <a:srgbClr val="FF0000"/>
              </a:solidFill>
            </a:endParaRPr>
          </a:p>
          <a:p>
            <a:endParaRPr lang="en-GB" dirty="0">
              <a:solidFill>
                <a:srgbClr val="FF0000"/>
              </a:solidFill>
            </a:endParaRPr>
          </a:p>
          <a:p>
            <a:pPr marR="0" lvl="0" algn="l" defTabSz="914400" rtl="0" eaLnBrk="1" fontAlgn="auto" latinLnBrk="0" hangingPunct="1">
              <a:lnSpc>
                <a:spcPct val="100000"/>
              </a:lnSpc>
              <a:spcBef>
                <a:spcPts val="0"/>
              </a:spcBef>
              <a:spcAft>
                <a:spcPts val="0"/>
              </a:spcAft>
              <a:buClrTx/>
              <a:buSzTx/>
              <a:tabLst/>
              <a:defRPr/>
            </a:pPr>
            <a:endParaRPr kumimoji="0" lang="en-GB" b="0" i="0" u="none" kern="1200" cap="none" spc="0" normalizeH="0" baseline="0" noProof="0" dirty="0">
              <a:ln>
                <a:noFill/>
              </a:ln>
              <a:solidFill>
                <a:prstClr val="black"/>
              </a:solidFill>
              <a:effectLst/>
              <a:uLnTx/>
              <a:uFillTx/>
            </a:endParaRPr>
          </a:p>
          <a:p>
            <a:pPr marR="0" lvl="0" algn="l" defTabSz="914400" rtl="0" eaLnBrk="1" fontAlgn="auto" latinLnBrk="0" hangingPunct="1">
              <a:lnSpc>
                <a:spcPct val="100000"/>
              </a:lnSpc>
              <a:spcBef>
                <a:spcPts val="0"/>
              </a:spcBef>
              <a:spcAft>
                <a:spcPts val="0"/>
              </a:spcAft>
              <a:buClrTx/>
              <a:buSzTx/>
              <a:tabLst/>
              <a:defRPr/>
            </a:pPr>
            <a:endParaRPr kumimoji="0" lang="en-GB" b="0" i="0" u="none" kern="1200" cap="none" spc="0" normalizeH="0" baseline="0" noProof="0" dirty="0">
              <a:ln>
                <a:noFill/>
              </a:ln>
              <a:solidFill>
                <a:prstClr val="black"/>
              </a:solidFill>
              <a:effectLst/>
              <a:uLnTx/>
              <a:uFillTx/>
            </a:endParaRPr>
          </a:p>
        </p:txBody>
      </p:sp>
      <p:sp>
        <p:nvSpPr>
          <p:cNvPr id="6" name="TextBox 5">
            <a:extLst>
              <a:ext uri="{FF2B5EF4-FFF2-40B4-BE49-F238E27FC236}">
                <a16:creationId xmlns:a16="http://schemas.microsoft.com/office/drawing/2014/main" id="{225F4930-F223-8619-790C-738C5BEC7A44}"/>
              </a:ext>
            </a:extLst>
          </p:cNvPr>
          <p:cNvSpPr txBox="1"/>
          <p:nvPr/>
        </p:nvSpPr>
        <p:spPr>
          <a:xfrm>
            <a:off x="342123" y="6393083"/>
            <a:ext cx="11849877" cy="415498"/>
          </a:xfrm>
          <a:prstGeom prst="rect">
            <a:avLst/>
          </a:prstGeom>
          <a:noFill/>
        </p:spPr>
        <p:txBody>
          <a:bodyPr wrap="square" rtlCol="0">
            <a:spAutoFit/>
          </a:bodyPr>
          <a:lstStyle/>
          <a:p>
            <a:r>
              <a:rPr lang="en-GB" sz="1050" i="1" dirty="0"/>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p:txBody>
      </p:sp>
      <p:sp>
        <p:nvSpPr>
          <p:cNvPr id="9" name="Content Placeholder 2">
            <a:extLst>
              <a:ext uri="{FF2B5EF4-FFF2-40B4-BE49-F238E27FC236}">
                <a16:creationId xmlns:a16="http://schemas.microsoft.com/office/drawing/2014/main" id="{EFB0282D-DC2E-D17F-7E0A-4C3FDF7FD672}"/>
              </a:ext>
            </a:extLst>
          </p:cNvPr>
          <p:cNvSpPr txBox="1">
            <a:spLocks/>
          </p:cNvSpPr>
          <p:nvPr/>
        </p:nvSpPr>
        <p:spPr>
          <a:xfrm>
            <a:off x="458314" y="3398759"/>
            <a:ext cx="11451845" cy="3047609"/>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r>
              <a:rPr lang="en-GB" dirty="0"/>
              <a:t>The need to </a:t>
            </a:r>
          </a:p>
          <a:p>
            <a:pPr>
              <a:lnSpc>
                <a:spcPct val="100000"/>
              </a:lnSpc>
              <a:spcBef>
                <a:spcPts val="0"/>
              </a:spcBef>
              <a:defRPr/>
            </a:pPr>
            <a:r>
              <a:rPr lang="en-GB" dirty="0"/>
              <a:t>Forge </a:t>
            </a:r>
            <a:r>
              <a:rPr lang="en-GB" b="1" dirty="0"/>
              <a:t>partnerships with people and their carers</a:t>
            </a:r>
            <a:r>
              <a:rPr lang="en-GB" dirty="0"/>
              <a:t>, with more ownership and responsibility over their own care and their health with the ability for care and medicines to be personalised.  </a:t>
            </a:r>
          </a:p>
          <a:p>
            <a:pPr marR="0" lvl="0" algn="l" defTabSz="914400" rtl="0" eaLnBrk="1" fontAlgn="auto" latinLnBrk="0" hangingPunct="1">
              <a:lnSpc>
                <a:spcPct val="100000"/>
              </a:lnSpc>
              <a:spcBef>
                <a:spcPts val="0"/>
              </a:spcBef>
              <a:spcAft>
                <a:spcPts val="0"/>
              </a:spcAft>
              <a:buClrTx/>
              <a:buSzTx/>
              <a:tabLst/>
              <a:defRPr/>
            </a:pPr>
            <a:r>
              <a:rPr lang="en-GB" dirty="0">
                <a:solidFill>
                  <a:prstClr val="black"/>
                </a:solidFill>
              </a:rPr>
              <a:t>Strengthen </a:t>
            </a:r>
            <a:r>
              <a:rPr lang="en-GB" b="1" dirty="0">
                <a:solidFill>
                  <a:prstClr val="black"/>
                </a:solidFill>
              </a:rPr>
              <a:t>integration between different parts of the NHS and wider communities.</a:t>
            </a:r>
          </a:p>
          <a:p>
            <a:pPr marR="0" lvl="0" algn="l" defTabSz="914400" rtl="0" eaLnBrk="1" fontAlgn="auto" latinLnBrk="0" hangingPunct="1">
              <a:lnSpc>
                <a:spcPct val="100000"/>
              </a:lnSpc>
              <a:spcBef>
                <a:spcPts val="0"/>
              </a:spcBef>
              <a:spcAft>
                <a:spcPts val="0"/>
              </a:spcAft>
              <a:buClrTx/>
              <a:buSzTx/>
              <a:tabLst/>
              <a:defRPr/>
            </a:pPr>
            <a:r>
              <a:rPr kumimoji="0" lang="en-GB" b="0" i="0" u="none" kern="1200" cap="none" spc="0" normalizeH="0" baseline="0" noProof="0" dirty="0">
                <a:ln>
                  <a:noFill/>
                </a:ln>
                <a:solidFill>
                  <a:prstClr val="black"/>
                </a:solidFill>
                <a:effectLst/>
                <a:uLnTx/>
                <a:uFillTx/>
              </a:rPr>
              <a:t>Move delivery of </a:t>
            </a:r>
            <a:r>
              <a:rPr kumimoji="0" lang="en-GB" b="1" i="0" u="none" kern="1200" cap="none" spc="0" normalizeH="0" baseline="0" noProof="0" dirty="0">
                <a:ln>
                  <a:noFill/>
                </a:ln>
                <a:solidFill>
                  <a:prstClr val="black"/>
                </a:solidFill>
                <a:effectLst/>
                <a:uLnTx/>
                <a:uFillTx/>
              </a:rPr>
              <a:t>care to communities and as close to home as possible, </a:t>
            </a:r>
            <a:r>
              <a:rPr kumimoji="0" lang="en-GB" i="0" u="none" kern="1200" cap="none" spc="0" normalizeH="0" baseline="0" noProof="0" dirty="0">
                <a:ln>
                  <a:noFill/>
                </a:ln>
                <a:effectLst/>
                <a:uLnTx/>
                <a:uFillTx/>
              </a:rPr>
              <a:t>and ensuring support can be </a:t>
            </a:r>
            <a:r>
              <a:rPr kumimoji="0" lang="en-GB" b="1" i="0" u="none" kern="1200" cap="none" spc="0" normalizeH="0" baseline="0" noProof="0" dirty="0">
                <a:ln>
                  <a:noFill/>
                </a:ln>
                <a:effectLst/>
                <a:uLnTx/>
                <a:uFillTx/>
              </a:rPr>
              <a:t>easily accessed and navigated. </a:t>
            </a:r>
          </a:p>
          <a:p>
            <a:pPr marR="0" lvl="0" algn="l" defTabSz="914400" rtl="0" eaLnBrk="1" fontAlgn="auto" latinLnBrk="0" hangingPunct="1">
              <a:lnSpc>
                <a:spcPct val="100000"/>
              </a:lnSpc>
              <a:spcBef>
                <a:spcPts val="0"/>
              </a:spcBef>
              <a:spcAft>
                <a:spcPts val="0"/>
              </a:spcAft>
              <a:buClrTx/>
              <a:buSzTx/>
              <a:tabLst/>
              <a:defRPr/>
            </a:pPr>
            <a:r>
              <a:rPr lang="en-GB" dirty="0"/>
              <a:t>Increase local autonomy for NHS services to make decisions which meet the needs of their populations.</a:t>
            </a:r>
            <a:endParaRPr kumimoji="0" lang="en-GB" b="0" i="0" u="none" kern="1200" cap="none" spc="0" normalizeH="0" baseline="0" noProof="0" dirty="0">
              <a:ln>
                <a:noFill/>
              </a:ln>
              <a:effectLst/>
              <a:uLnTx/>
              <a:uFillTx/>
            </a:endParaRPr>
          </a:p>
          <a:p>
            <a:pPr marR="0" lvl="0" algn="l" defTabSz="914400" rtl="0" eaLnBrk="1" fontAlgn="auto" latinLnBrk="0" hangingPunct="1">
              <a:lnSpc>
                <a:spcPct val="100000"/>
              </a:lnSpc>
              <a:spcBef>
                <a:spcPts val="0"/>
              </a:spcBef>
              <a:spcAft>
                <a:spcPts val="0"/>
              </a:spcAft>
              <a:buClrTx/>
              <a:buSzTx/>
              <a:tabLst/>
              <a:defRPr/>
            </a:pPr>
            <a:r>
              <a:rPr lang="en-GB" dirty="0"/>
              <a:t>Target approaches to addressing </a:t>
            </a:r>
            <a:r>
              <a:rPr lang="en-GB" b="1" dirty="0"/>
              <a:t>health inequalities and understanding needs of people often excluded from services</a:t>
            </a:r>
            <a:r>
              <a:rPr lang="en-GB" dirty="0"/>
              <a:t>. Including through making better use of data, and population health management.</a:t>
            </a:r>
          </a:p>
          <a:p>
            <a:pPr marR="0" lvl="0" algn="l" defTabSz="914400" rtl="0" eaLnBrk="1" fontAlgn="auto" latinLnBrk="0" hangingPunct="1">
              <a:lnSpc>
                <a:spcPct val="100000"/>
              </a:lnSpc>
              <a:spcBef>
                <a:spcPts val="0"/>
              </a:spcBef>
              <a:spcAft>
                <a:spcPts val="0"/>
              </a:spcAft>
              <a:buClrTx/>
              <a:buSzTx/>
              <a:tabLst/>
              <a:defRPr/>
            </a:pPr>
            <a:r>
              <a:rPr lang="en-GB" dirty="0"/>
              <a:t>Ensure appropriate resource for </a:t>
            </a:r>
            <a:r>
              <a:rPr lang="en-GB" b="1" dirty="0"/>
              <a:t>improvement approaches </a:t>
            </a:r>
            <a:r>
              <a:rPr lang="en-GB" dirty="0"/>
              <a:t>to enable successful </a:t>
            </a:r>
            <a:r>
              <a:rPr lang="en-GB" b="1" dirty="0"/>
              <a:t>adaption of new ways of working</a:t>
            </a:r>
            <a:r>
              <a:rPr lang="en-GB" dirty="0"/>
              <a:t>, learning from mistakes and good practice locally and internationally and ensuring that these are </a:t>
            </a:r>
            <a:r>
              <a:rPr lang="en-GB" b="1" dirty="0"/>
              <a:t>sustainable.</a:t>
            </a:r>
          </a:p>
          <a:p>
            <a:pPr marL="0" marR="0" lvl="0" indent="0" algn="l" defTabSz="914400" rtl="0" eaLnBrk="1" fontAlgn="auto" latinLnBrk="0" hangingPunct="1">
              <a:lnSpc>
                <a:spcPct val="100000"/>
              </a:lnSpc>
              <a:spcBef>
                <a:spcPts val="0"/>
              </a:spcBef>
              <a:spcAft>
                <a:spcPts val="0"/>
              </a:spcAft>
              <a:buClrTx/>
              <a:buSz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None/>
              <a:tabLst/>
              <a:defRPr/>
            </a:pPr>
            <a:r>
              <a:rPr lang="en-GB" dirty="0"/>
              <a:t>Organisational responses were more likely to mention </a:t>
            </a:r>
            <a:r>
              <a:rPr lang="en-GB" b="1" dirty="0"/>
              <a:t>digital and technology and community care</a:t>
            </a:r>
            <a:r>
              <a:rPr lang="en-GB" dirty="0"/>
              <a:t>, while individual responses were more likely to include reference to the </a:t>
            </a:r>
            <a:r>
              <a:rPr lang="en-GB" b="1" dirty="0"/>
              <a:t>universal NHS values and the health service structure</a:t>
            </a:r>
            <a:r>
              <a:rPr lang="en-GB" dirty="0"/>
              <a:t> (</a:t>
            </a:r>
            <a:r>
              <a:rPr lang="en-GB" dirty="0" err="1"/>
              <a:t>eg</a:t>
            </a:r>
            <a:r>
              <a:rPr lang="en-GB" dirty="0"/>
              <a:t> quality assurance processes and interoperability between systems).</a:t>
            </a:r>
          </a:p>
        </p:txBody>
      </p:sp>
      <p:graphicFrame>
        <p:nvGraphicFramePr>
          <p:cNvPr id="3" name="Chart 2">
            <a:extLst>
              <a:ext uri="{FF2B5EF4-FFF2-40B4-BE49-F238E27FC236}">
                <a16:creationId xmlns:a16="http://schemas.microsoft.com/office/drawing/2014/main" id="{FCD12EEF-7B6A-4E41-9C4D-087D52B985F9}"/>
              </a:ext>
            </a:extLst>
          </p:cNvPr>
          <p:cNvGraphicFramePr>
            <a:graphicFrameLocks/>
          </p:cNvGraphicFramePr>
          <p:nvPr>
            <p:extLst>
              <p:ext uri="{D42A27DB-BD31-4B8C-83A1-F6EECF244321}">
                <p14:modId xmlns:p14="http://schemas.microsoft.com/office/powerpoint/2010/main" val="2469752126"/>
              </p:ext>
            </p:extLst>
          </p:nvPr>
        </p:nvGraphicFramePr>
        <p:xfrm>
          <a:off x="6512590" y="1028268"/>
          <a:ext cx="4733925" cy="226218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EDFDA1D1-C1CA-73B2-AA9E-8D4A848088B5}"/>
              </a:ext>
            </a:extLst>
          </p:cNvPr>
          <p:cNvSpPr txBox="1"/>
          <p:nvPr/>
        </p:nvSpPr>
        <p:spPr>
          <a:xfrm>
            <a:off x="7726354" y="2951901"/>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586893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57794" y="220494"/>
            <a:ext cx="10333993" cy="441880"/>
          </a:xfrm>
        </p:spPr>
        <p:txBody>
          <a:bodyPr>
            <a:normAutofit/>
          </a:bodyPr>
          <a:lstStyle/>
          <a:p>
            <a:r>
              <a:rPr lang="en-GB" sz="2400">
                <a:latin typeface="Arial"/>
                <a:cs typeface="Arial"/>
              </a:rPr>
              <a:t>Q5: Other feedback on how should we </a:t>
            </a:r>
            <a:r>
              <a:rPr lang="en-GB" sz="2400" b="1">
                <a:latin typeface="Arial"/>
                <a:cs typeface="Arial"/>
              </a:rPr>
              <a:t>change the way we deliver care?</a:t>
            </a:r>
            <a:endParaRPr lang="en-GB" sz="2400">
              <a:latin typeface="Arial"/>
              <a:cs typeface="Arial"/>
            </a:endParaRPr>
          </a:p>
        </p:txBody>
      </p:sp>
      <p:sp>
        <p:nvSpPr>
          <p:cNvPr id="7" name="Content Placeholder 2">
            <a:extLst>
              <a:ext uri="{FF2B5EF4-FFF2-40B4-BE49-F238E27FC236}">
                <a16:creationId xmlns:a16="http://schemas.microsoft.com/office/drawing/2014/main" id="{1083EA18-B8D6-7FA8-4957-BA96FAB577F7}"/>
              </a:ext>
            </a:extLst>
          </p:cNvPr>
          <p:cNvSpPr txBox="1">
            <a:spLocks/>
          </p:cNvSpPr>
          <p:nvPr/>
        </p:nvSpPr>
        <p:spPr>
          <a:xfrm>
            <a:off x="458852" y="1524622"/>
            <a:ext cx="11418757" cy="1809024"/>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a:t>Common key themes include</a:t>
            </a:r>
            <a:r>
              <a:rPr lang="en-GB"/>
              <a:t>:</a:t>
            </a:r>
          </a:p>
          <a:p>
            <a:pPr>
              <a:spcBef>
                <a:spcPts val="600"/>
              </a:spcBef>
            </a:pPr>
            <a:r>
              <a:rPr lang="en-GB"/>
              <a:t>Delivering </a:t>
            </a:r>
            <a:r>
              <a:rPr lang="en-GB" b="1"/>
              <a:t>more care out of hospital and more preventative care</a:t>
            </a:r>
            <a:r>
              <a:rPr lang="en-GB"/>
              <a:t>, outreach services and opportunities for direct access to services, with more formal resourcing to organisations providing signposting and connections to community support.</a:t>
            </a:r>
          </a:p>
          <a:p>
            <a:pPr>
              <a:spcBef>
                <a:spcPts val="600"/>
              </a:spcBef>
            </a:pPr>
            <a:r>
              <a:rPr lang="en-GB"/>
              <a:t>Increasing </a:t>
            </a:r>
            <a:r>
              <a:rPr lang="en-GB" b="1"/>
              <a:t>focus on patient value </a:t>
            </a:r>
            <a:r>
              <a:rPr lang="en-GB"/>
              <a:t>and supporting people to </a:t>
            </a:r>
            <a:r>
              <a:rPr lang="en-GB" b="1"/>
              <a:t>enjoy higher quality, healthy lives.</a:t>
            </a:r>
          </a:p>
          <a:p>
            <a:pPr>
              <a:spcBef>
                <a:spcPts val="600"/>
              </a:spcBef>
            </a:pPr>
            <a:r>
              <a:rPr lang="en-GB" b="1"/>
              <a:t>Increased use of digital tools </a:t>
            </a:r>
            <a:r>
              <a:rPr lang="en-GB"/>
              <a:t>for delivering care and for enabling people to more effectively </a:t>
            </a:r>
            <a:r>
              <a:rPr lang="en-GB" b="1"/>
              <a:t>selfcare and monitor their health from home. </a:t>
            </a:r>
            <a:r>
              <a:rPr lang="en-GB"/>
              <a:t>Importance of education and accessibility of digital tools to be prioritised and “traditional” methods to be retained as a choice. </a:t>
            </a:r>
          </a:p>
          <a:p>
            <a:pPr>
              <a:spcBef>
                <a:spcPts val="600"/>
              </a:spcBef>
            </a:pPr>
            <a:r>
              <a:rPr lang="en-GB"/>
              <a:t>Enabling and </a:t>
            </a:r>
            <a:r>
              <a:rPr lang="en-GB" b="1"/>
              <a:t>supporting patients and carers to be treated as having a stronger voice </a:t>
            </a:r>
            <a:r>
              <a:rPr lang="en-GB"/>
              <a:t>in planning and delivery of services.</a:t>
            </a:r>
          </a:p>
          <a:p>
            <a:endParaRPr lang="en-GB"/>
          </a:p>
          <a:p>
            <a:endParaRPr lang="en-GB"/>
          </a:p>
          <a:p>
            <a:pPr marL="0" indent="0">
              <a:buNone/>
            </a:pPr>
            <a:r>
              <a:rPr lang="en-GB"/>
              <a:t> </a:t>
            </a:r>
          </a:p>
          <a:p>
            <a:pPr marL="0" indent="0">
              <a:buNone/>
            </a:pPr>
            <a:endParaRPr lang="en-GB"/>
          </a:p>
        </p:txBody>
      </p:sp>
      <p:sp>
        <p:nvSpPr>
          <p:cNvPr id="8" name="Content Placeholder 2">
            <a:extLst>
              <a:ext uri="{FF2B5EF4-FFF2-40B4-BE49-F238E27FC236}">
                <a16:creationId xmlns:a16="http://schemas.microsoft.com/office/drawing/2014/main" id="{5912FE5C-87C8-287C-CB75-9D275180B1DD}"/>
              </a:ext>
            </a:extLst>
          </p:cNvPr>
          <p:cNvSpPr txBox="1">
            <a:spLocks/>
          </p:cNvSpPr>
          <p:nvPr/>
        </p:nvSpPr>
        <p:spPr>
          <a:xfrm>
            <a:off x="458852" y="3431346"/>
            <a:ext cx="11418757" cy="3244645"/>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t>Other notable points from wider feedback include</a:t>
            </a:r>
            <a:r>
              <a:rPr lang="en-GB" sz="1400" dirty="0"/>
              <a:t>:</a:t>
            </a:r>
          </a:p>
          <a:p>
            <a:pPr>
              <a:spcBef>
                <a:spcPts val="600"/>
              </a:spcBef>
            </a:pPr>
            <a:r>
              <a:rPr lang="en-GB" dirty="0"/>
              <a:t>Embedding an </a:t>
            </a:r>
            <a:r>
              <a:rPr lang="en-GB" b="1" dirty="0"/>
              <a:t>improvement and change mindset</a:t>
            </a:r>
            <a:r>
              <a:rPr lang="en-GB" dirty="0"/>
              <a:t>, with resource to enable and embed new ways of working and technology. Ensuring the NHS </a:t>
            </a:r>
            <a:r>
              <a:rPr lang="en-GB" b="1" dirty="0"/>
              <a:t>embeds research and innovation </a:t>
            </a:r>
            <a:r>
              <a:rPr lang="en-GB" dirty="0"/>
              <a:t>into practices and decision making.</a:t>
            </a:r>
          </a:p>
          <a:p>
            <a:pPr>
              <a:spcBef>
                <a:spcPts val="600"/>
              </a:spcBef>
            </a:pPr>
            <a:r>
              <a:rPr lang="en-GB" b="1" dirty="0"/>
              <a:t>Strengthening integration </a:t>
            </a:r>
            <a:r>
              <a:rPr lang="en-GB" dirty="0"/>
              <a:t>across NHS and with </a:t>
            </a:r>
            <a:r>
              <a:rPr lang="en-GB" b="1" dirty="0"/>
              <a:t>wider partners</a:t>
            </a:r>
            <a:r>
              <a:rPr lang="en-GB" dirty="0"/>
              <a:t>, underpinned by a </a:t>
            </a:r>
            <a:r>
              <a:rPr lang="en-GB" b="1" dirty="0"/>
              <a:t>culture of collaboration and respect </a:t>
            </a:r>
            <a:r>
              <a:rPr lang="en-GB" dirty="0"/>
              <a:t>with dignity, choice and control for patients, carers and staff.</a:t>
            </a:r>
          </a:p>
          <a:p>
            <a:pPr>
              <a:spcBef>
                <a:spcPts val="600"/>
              </a:spcBef>
            </a:pPr>
            <a:r>
              <a:rPr lang="en-GB" b="1" dirty="0"/>
              <a:t>Personalised care,</a:t>
            </a:r>
            <a:r>
              <a:rPr lang="en-GB" dirty="0"/>
              <a:t> real choice, with effective support from the NHS in treatment and self-care, tailored to individuals.</a:t>
            </a:r>
          </a:p>
          <a:p>
            <a:pPr>
              <a:spcBef>
                <a:spcPts val="600"/>
              </a:spcBef>
            </a:pPr>
            <a:r>
              <a:rPr lang="en-GB" dirty="0"/>
              <a:t>Meaningful and equal </a:t>
            </a:r>
            <a:r>
              <a:rPr lang="en-GB" b="1" dirty="0"/>
              <a:t>partnerships with patients, carers and the public, </a:t>
            </a:r>
            <a:r>
              <a:rPr lang="en-GB" dirty="0"/>
              <a:t>increasing adoption and understanding of co-production, a new compact between patients, carers, the public, NHS and VCSE partners, working with local people as equal partners in focusing on prevention of ill health.</a:t>
            </a:r>
          </a:p>
          <a:p>
            <a:pPr>
              <a:spcBef>
                <a:spcPts val="600"/>
              </a:spcBef>
            </a:pPr>
            <a:r>
              <a:rPr lang="en-GB" b="1" dirty="0"/>
              <a:t>Explicit focus on marginalised and underrepresented groups and their unique needs and experiences</a:t>
            </a:r>
            <a:r>
              <a:rPr lang="en-GB" dirty="0"/>
              <a:t>, with a clear emphasis on cultural competence and sensitivity in delivering care. This includes work to improve accessibility and inclusivity, such as language accessibility and non-verbal communication, and reasonable adjustments for disabled people. </a:t>
            </a:r>
          </a:p>
          <a:p>
            <a:pPr>
              <a:spcBef>
                <a:spcPts val="600"/>
              </a:spcBef>
            </a:pPr>
            <a:r>
              <a:rPr lang="en-GB" dirty="0"/>
              <a:t>Addressing </a:t>
            </a:r>
            <a:r>
              <a:rPr lang="en-GB" b="1" dirty="0"/>
              <a:t>health disparities and targeting social determinants of health</a:t>
            </a:r>
            <a:r>
              <a:rPr lang="en-GB" dirty="0"/>
              <a:t>, such as socio-economic status, housing, employment, and education and national action on risk factors </a:t>
            </a:r>
            <a:r>
              <a:rPr lang="en-GB" dirty="0" err="1"/>
              <a:t>eg</a:t>
            </a:r>
            <a:r>
              <a:rPr lang="en-GB" dirty="0"/>
              <a:t> smoking.</a:t>
            </a:r>
          </a:p>
        </p:txBody>
      </p:sp>
      <p:sp>
        <p:nvSpPr>
          <p:cNvPr id="9" name="TextBox 8">
            <a:extLst>
              <a:ext uri="{FF2B5EF4-FFF2-40B4-BE49-F238E27FC236}">
                <a16:creationId xmlns:a16="http://schemas.microsoft.com/office/drawing/2014/main" id="{0851825D-D735-053A-3C04-70F7406D9D42}"/>
              </a:ext>
            </a:extLst>
          </p:cNvPr>
          <p:cNvSpPr txBox="1"/>
          <p:nvPr/>
        </p:nvSpPr>
        <p:spPr>
          <a:xfrm>
            <a:off x="458852" y="733380"/>
            <a:ext cx="10231690" cy="738664"/>
          </a:xfrm>
          <a:prstGeom prst="rect">
            <a:avLst/>
          </a:prstGeom>
          <a:noFill/>
        </p:spPr>
        <p:txBody>
          <a:bodyPr wrap="square" lIns="91440" tIns="45720" rIns="91440" bIns="45720" anchor="t">
            <a:spAutoFit/>
          </a:bodyPr>
          <a:lstStyle/>
          <a:p>
            <a:r>
              <a:rPr lang="en-GB" sz="1400" dirty="0">
                <a:latin typeface="Arial"/>
                <a:cs typeface="Arial"/>
              </a:rPr>
              <a:t>We commissioned partners including Healthwatch, National Voices and the Patients Association to conduct engagement. We also interviewed health and care leaders and clinicians, participated in Assembly break-out discussions, and sought insights from NHS England’s engagement and PPV networks.</a:t>
            </a:r>
          </a:p>
        </p:txBody>
      </p:sp>
    </p:spTree>
    <p:extLst>
      <p:ext uri="{BB962C8B-B14F-4D97-AF65-F5344CB8AC3E}">
        <p14:creationId xmlns:p14="http://schemas.microsoft.com/office/powerpoint/2010/main" val="317865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445168" y="234522"/>
            <a:ext cx="10350570" cy="80177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t>Q5: How should we </a:t>
            </a:r>
            <a:r>
              <a:rPr lang="en-GB" sz="2400" b="1"/>
              <a:t>change the way we deliver care</a:t>
            </a:r>
            <a:r>
              <a:rPr lang="en-GB" sz="2400"/>
              <a:t>?</a:t>
            </a:r>
            <a:r>
              <a:rPr lang="en-GB" sz="2400" dirty="0"/>
              <a:t> </a:t>
            </a:r>
            <a:r>
              <a:rPr lang="en-GB" sz="2400" dirty="0">
                <a:solidFill>
                  <a:schemeClr val="bg1">
                    <a:lumMod val="50000"/>
                  </a:schemeClr>
                </a:solidFill>
              </a:rPr>
              <a:t>Typical quotes from engagement </a:t>
            </a:r>
            <a:endParaRPr lang="en-GB" sz="2400">
              <a:solidFill>
                <a:schemeClr val="tx1">
                  <a:lumMod val="50000"/>
                  <a:lumOff val="50000"/>
                </a:schemeClr>
              </a:solidFill>
            </a:endParaRP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6926811" y="1012180"/>
            <a:ext cx="2507335" cy="1049579"/>
          </a:xfrm>
          <a:prstGeom prst="wedgeEllipseCallout">
            <a:avLst>
              <a:gd name="adj1" fmla="val 57584"/>
              <a:gd name="adj2" fmla="val 913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u="none" strike="noStrike" dirty="0">
                <a:solidFill>
                  <a:srgbClr val="000000"/>
                </a:solidFill>
                <a:effectLst/>
                <a:latin typeface="Arial" panose="020B0604020202020204" pitchFamily="34" charset="0"/>
              </a:rPr>
              <a:t>Focus on ..adding life to years not years to life</a:t>
            </a:r>
            <a:endParaRPr kumimoji="0" lang="en-GB" sz="1400" b="0" i="0" u="none" strike="noStrike" kern="1200" cap="none" spc="0" normalizeH="0" baseline="0" noProof="0" dirty="0">
              <a:ln>
                <a:noFill/>
              </a:ln>
              <a:solidFill>
                <a:srgbClr val="000000"/>
              </a:solidFill>
              <a:effectLst/>
              <a:uLnTx/>
              <a:uFillTx/>
              <a:latin typeface="Arial (body) "/>
            </a:endParaRP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236305" y="1102854"/>
            <a:ext cx="4903449" cy="5387276"/>
            <a:chOff x="4250974" y="1115655"/>
            <a:chExt cx="4564391" cy="5128042"/>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4250974" y="1178254"/>
              <a:ext cx="2550687" cy="987245"/>
            </a:xfrm>
            <a:prstGeom prst="wedgeEllipseCallout">
              <a:avLst>
                <a:gd name="adj1" fmla="val -63568"/>
                <a:gd name="adj2" fmla="val 4893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lang="en-GB" sz="1400" dirty="0">
                  <a:solidFill>
                    <a:srgbClr val="000000"/>
                  </a:solidFill>
                  <a:latin typeface="+mj-lt"/>
                </a:rPr>
                <a:t>It</a:t>
              </a:r>
              <a:r>
                <a:rPr lang="en-GB" sz="1400" b="0" i="0" u="none" strike="noStrike" dirty="0">
                  <a:solidFill>
                    <a:srgbClr val="000000"/>
                  </a:solidFill>
                  <a:effectLst/>
                  <a:latin typeface="+mj-lt"/>
                </a:rPr>
                <a:t> should be asset based - built on strengths of communities</a:t>
              </a:r>
              <a:endParaRPr kumimoji="0" lang="en-GB" sz="1400" b="0" i="0" u="none" strike="noStrike" kern="1200" cap="none" spc="0" normalizeH="0" baseline="0" noProof="0" dirty="0">
                <a:ln>
                  <a:noFill/>
                </a:ln>
                <a:solidFill>
                  <a:srgbClr val="000000"/>
                </a:solidFill>
                <a:effectLst/>
                <a:uLnTx/>
                <a:uFillTx/>
                <a:latin typeface="+mj-lt"/>
              </a:endParaRP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4312462" y="5023864"/>
              <a:ext cx="2544671" cy="1219833"/>
            </a:xfrm>
            <a:prstGeom prst="wedgeEllipseCallout">
              <a:avLst>
                <a:gd name="adj1" fmla="val -32866"/>
                <a:gd name="adj2" fmla="val 575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Prioritise staff, their training and their wellbeing so they can better care for patients</a:t>
              </a: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6964123" y="1115655"/>
              <a:ext cx="1851242" cy="763194"/>
            </a:xfrm>
            <a:prstGeom prst="wedgeEllipseCallout">
              <a:avLst>
                <a:gd name="adj1" fmla="val -45585"/>
                <a:gd name="adj2" fmla="val -4410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Technology enabled care closer to home </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4336760" y="2568127"/>
              <a:ext cx="2940709" cy="1377930"/>
            </a:xfrm>
            <a:prstGeom prst="wedgeEllipseCallout">
              <a:avLst>
                <a:gd name="adj1" fmla="val 49939"/>
                <a:gd name="adj2" fmla="val -4970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lang="en-GB" sz="1400" dirty="0">
                  <a:solidFill>
                    <a:schemeClr val="tx1"/>
                  </a:solidFill>
                </a:rPr>
                <a:t>Care needs to be holistic and personalised - patients are people not assemblages of body parts</a:t>
              </a: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2316982" y="1890383"/>
            <a:ext cx="9069474" cy="4821464"/>
            <a:chOff x="-2049801" y="2030930"/>
            <a:chExt cx="8513625" cy="4426926"/>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2798510" y="4755454"/>
              <a:ext cx="3665314" cy="1504949"/>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We don’t transform – we bolt an addition on. How do we change some of our models so that it’s true transformation, rather than just adapting a traditional model? </a:t>
              </a: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2049801" y="3831844"/>
              <a:ext cx="2740674" cy="1579704"/>
            </a:xfrm>
            <a:prstGeom prst="wedgeEllipseCallout">
              <a:avLst>
                <a:gd name="adj1" fmla="val -63374"/>
                <a:gd name="adj2" fmla="val -23104"/>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rgbClr val="000000"/>
                  </a:solidFill>
                  <a:latin typeface="Arial (body) "/>
                </a:rPr>
                <a:t>We</a:t>
              </a:r>
              <a:r>
                <a:rPr kumimoji="0" lang="en-GB" sz="1400" b="0" i="0" u="none" strike="noStrike" kern="1200" cap="none" spc="0" normalizeH="0" baseline="0" noProof="0" dirty="0">
                  <a:ln>
                    <a:noFill/>
                  </a:ln>
                  <a:solidFill>
                    <a:srgbClr val="000000"/>
                  </a:solidFill>
                  <a:effectLst/>
                  <a:uLnTx/>
                  <a:uFillTx/>
                  <a:latin typeface="Arial (body) "/>
                  <a:ea typeface="+mn-ea"/>
                  <a:cs typeface="+mn-cs"/>
                </a:rPr>
                <a:t> should be using tech to help people to better understand their health and equipping them to take more proactive action.</a:t>
              </a: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64149" y="5192376"/>
              <a:ext cx="2493370" cy="1265480"/>
            </a:xfrm>
            <a:prstGeom prst="wedgeEllipseCallout">
              <a:avLst>
                <a:gd name="adj1" fmla="val 48840"/>
                <a:gd name="adj2" fmla="val 40573"/>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rgbClr val="000000"/>
                  </a:solidFill>
                  <a:latin typeface="Arial (body) "/>
                </a:rPr>
                <a:t>P</a:t>
              </a:r>
              <a:r>
                <a:rPr kumimoji="0" lang="en-GB" sz="1400" b="0" i="0" u="none" strike="noStrike" kern="1200" cap="none" spc="0" normalizeH="0" baseline="0" noProof="0" dirty="0" err="1">
                  <a:ln>
                    <a:noFill/>
                  </a:ln>
                  <a:solidFill>
                    <a:srgbClr val="000000"/>
                  </a:solidFill>
                  <a:effectLst/>
                  <a:uLnTx/>
                  <a:uFillTx/>
                  <a:latin typeface="Arial (body) "/>
                  <a:ea typeface="+mn-ea"/>
                  <a:cs typeface="+mn-cs"/>
                </a:rPr>
                <a:t>atients</a:t>
              </a:r>
              <a:r>
                <a:rPr kumimoji="0" lang="en-GB" sz="1400" b="0" i="0" u="none" strike="noStrike" kern="1200" cap="none" spc="0" normalizeH="0" baseline="0" noProof="0" dirty="0">
                  <a:ln>
                    <a:noFill/>
                  </a:ln>
                  <a:solidFill>
                    <a:srgbClr val="000000"/>
                  </a:solidFill>
                  <a:effectLst/>
                  <a:uLnTx/>
                  <a:uFillTx/>
                  <a:latin typeface="Arial (body) "/>
                  <a:ea typeface="+mn-ea"/>
                  <a:cs typeface="+mn-cs"/>
                </a:rPr>
                <a:t> as partners supported to prevent and manage illness close to where they live</a:t>
              </a:r>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445962" y="2030930"/>
              <a:ext cx="2965537" cy="1532307"/>
            </a:xfrm>
            <a:prstGeom prst="wedgeEllipseCallout">
              <a:avLst>
                <a:gd name="adj1" fmla="val 49179"/>
                <a:gd name="adj2" fmla="val 36243"/>
              </a:avLst>
            </a:prstGeom>
            <a:grp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kumimoji="0" lang="en-GB" sz="1400" b="0" i="0" u="none" strike="noStrike" kern="1200" cap="none" spc="0" normalizeH="0" baseline="0" noProof="0">
                  <a:ln>
                    <a:noFill/>
                  </a:ln>
                  <a:solidFill>
                    <a:srgbClr val="000000"/>
                  </a:solidFill>
                  <a:effectLst/>
                  <a:uLnTx/>
                  <a:uFillTx/>
                  <a:latin typeface="+mj-lt"/>
                </a:rPr>
                <a:t>“…a conversation with ourselves and the country about what the NHS is for, what we want it to deliver and how it is funded 75 years on</a:t>
              </a:r>
              <a:r>
                <a:rPr lang="en-GB" sz="1400">
                  <a:solidFill>
                    <a:srgbClr val="000000"/>
                  </a:solidFill>
                  <a:latin typeface="+mj-lt"/>
                </a:rPr>
                <a:t>.”</a:t>
              </a:r>
              <a:endParaRPr kumimoji="0" lang="en-GB" sz="1400" b="0" i="0" u="none" strike="noStrike" kern="1200" cap="none" spc="0" normalizeH="0" baseline="0" noProof="0">
                <a:ln>
                  <a:noFill/>
                </a:ln>
                <a:solidFill>
                  <a:srgbClr val="000000"/>
                </a:solidFill>
                <a:effectLst/>
                <a:uLnTx/>
                <a:uFillTx/>
                <a:latin typeface="+mj-lt"/>
              </a:endParaRPr>
            </a:p>
          </p:txBody>
        </p:sp>
      </p:grpSp>
      <p:sp>
        <p:nvSpPr>
          <p:cNvPr id="6" name="Speech Bubble: Oval 5">
            <a:extLst>
              <a:ext uri="{FF2B5EF4-FFF2-40B4-BE49-F238E27FC236}">
                <a16:creationId xmlns:a16="http://schemas.microsoft.com/office/drawing/2014/main" id="{E137EEE0-475A-5FFA-BB01-70417720B3D3}"/>
              </a:ext>
            </a:extLst>
          </p:cNvPr>
          <p:cNvSpPr/>
          <p:nvPr/>
        </p:nvSpPr>
        <p:spPr>
          <a:xfrm flipH="1">
            <a:off x="7184689" y="2354305"/>
            <a:ext cx="4258126" cy="2351263"/>
          </a:xfrm>
          <a:prstGeom prst="wedgeEllipseCallout">
            <a:avLst>
              <a:gd name="adj1" fmla="val 43018"/>
              <a:gd name="adj2" fmla="val 436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NHS trusts, in their role as anchor institutions, can work to reduce health inequalities for the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who live and work in the places they serve, not only through the services they provide, but in their role as employers, landowners, and purchasers of goods and services</a:t>
            </a:r>
          </a:p>
        </p:txBody>
      </p:sp>
    </p:spTree>
    <p:extLst>
      <p:ext uri="{BB962C8B-B14F-4D97-AF65-F5344CB8AC3E}">
        <p14:creationId xmlns:p14="http://schemas.microsoft.com/office/powerpoint/2010/main" val="1211613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normAutofit/>
          </a:bodyPr>
          <a:lstStyle/>
          <a:p>
            <a:pPr marL="0" indent="0">
              <a:buNone/>
            </a:pPr>
            <a:r>
              <a:rPr lang="en-GB" sz="2800">
                <a:solidFill>
                  <a:schemeClr val="bg1"/>
                </a:solidFill>
              </a:rPr>
              <a:t>Q6: What </a:t>
            </a:r>
            <a:r>
              <a:rPr lang="en-GB" sz="2800" b="1">
                <a:solidFill>
                  <a:schemeClr val="bg1"/>
                </a:solidFill>
              </a:rPr>
              <a:t>needs to be in place </a:t>
            </a:r>
            <a:r>
              <a:rPr lang="en-GB" sz="2800">
                <a:solidFill>
                  <a:schemeClr val="bg1"/>
                </a:solidFill>
              </a:rPr>
              <a:t>to meet these ambitions? </a:t>
            </a:r>
          </a:p>
        </p:txBody>
      </p:sp>
    </p:spTree>
    <p:extLst>
      <p:ext uri="{BB962C8B-B14F-4D97-AF65-F5344CB8AC3E}">
        <p14:creationId xmlns:p14="http://schemas.microsoft.com/office/powerpoint/2010/main" val="3907315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10" y="357035"/>
            <a:ext cx="10259685" cy="601111"/>
          </a:xfrm>
        </p:spPr>
        <p:txBody>
          <a:bodyPr>
            <a:noAutofit/>
          </a:bodyPr>
          <a:lstStyle/>
          <a:p>
            <a:r>
              <a:rPr lang="en-GB" sz="2400"/>
              <a:t>Q6: Citizen Space feedback on what </a:t>
            </a:r>
            <a:r>
              <a:rPr lang="en-GB" sz="2400" b="1"/>
              <a:t>needs to be in place </a:t>
            </a:r>
            <a:r>
              <a:rPr lang="en-GB" sz="2400"/>
              <a:t>to meet these ambitions? </a:t>
            </a:r>
          </a:p>
        </p:txBody>
      </p:sp>
      <p:sp>
        <p:nvSpPr>
          <p:cNvPr id="13" name="Content Placeholder 2">
            <a:extLst>
              <a:ext uri="{FF2B5EF4-FFF2-40B4-BE49-F238E27FC236}">
                <a16:creationId xmlns:a16="http://schemas.microsoft.com/office/drawing/2014/main" id="{F14E64C4-4CF5-828F-BE5B-9D8C13D2E53F}"/>
              </a:ext>
            </a:extLst>
          </p:cNvPr>
          <p:cNvSpPr txBox="1">
            <a:spLocks/>
          </p:cNvSpPr>
          <p:nvPr/>
        </p:nvSpPr>
        <p:spPr>
          <a:xfrm>
            <a:off x="270363" y="911957"/>
            <a:ext cx="6508810" cy="2990199"/>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r>
              <a:rPr lang="en-GB" dirty="0">
                <a:solidFill>
                  <a:srgbClr val="2F528F"/>
                </a:solidFill>
                <a:latin typeface="Arial"/>
                <a:cs typeface="Arial"/>
              </a:rPr>
              <a:t>Citizen Space survey responses highlight:</a:t>
            </a:r>
          </a:p>
          <a:p>
            <a:pPr marR="0" lvl="0" algn="l" defTabSz="914400" rtl="0" eaLnBrk="1" fontAlgn="auto" latinLnBrk="0" hangingPunct="1">
              <a:lnSpc>
                <a:spcPct val="100000"/>
              </a:lnSpc>
              <a:spcBef>
                <a:spcPts val="0"/>
              </a:spcBef>
              <a:spcAft>
                <a:spcPts val="0"/>
              </a:spcAft>
              <a:buClrTx/>
              <a:buSzTx/>
              <a:tabLst/>
              <a:defRPr/>
            </a:pPr>
            <a:endParaRPr kumimoji="0" lang="en-GB" b="0" i="0" u="none" kern="1200" cap="none" spc="0" normalizeH="0" baseline="0" noProof="0" dirty="0">
              <a:ln>
                <a:noFill/>
              </a:ln>
              <a:solidFill>
                <a:prstClr val="black"/>
              </a:solidFill>
              <a:effectLst/>
              <a:uLnTx/>
              <a:uFillTx/>
            </a:endParaRPr>
          </a:p>
          <a:p>
            <a:pPr marL="171450" indent="-171450">
              <a:lnSpc>
                <a:spcPct val="100000"/>
              </a:lnSpc>
              <a:spcBef>
                <a:spcPts val="0"/>
              </a:spcBef>
              <a:defRPr/>
            </a:pPr>
            <a:r>
              <a:rPr kumimoji="0" lang="en-GB" b="0" i="0" u="none" strike="noStrike" kern="1200" cap="none" spc="0" normalizeH="0" baseline="0" noProof="0" dirty="0">
                <a:ln>
                  <a:noFill/>
                </a:ln>
                <a:effectLst/>
                <a:uLnTx/>
                <a:uFillTx/>
                <a:latin typeface="Arial"/>
                <a:cs typeface="Arial"/>
              </a:rPr>
              <a:t>Better </a:t>
            </a:r>
            <a:r>
              <a:rPr kumimoji="0" lang="en-GB" b="1" i="0" u="none" strike="noStrike" kern="1200" cap="none" spc="0" normalizeH="0" baseline="0" noProof="0" dirty="0">
                <a:ln>
                  <a:noFill/>
                </a:ln>
                <a:effectLst/>
                <a:uLnTx/>
                <a:uFillTx/>
                <a:latin typeface="Arial"/>
                <a:cs typeface="Arial"/>
              </a:rPr>
              <a:t>staff support, </a:t>
            </a:r>
            <a:r>
              <a:rPr kumimoji="0" lang="en-GB" b="0" i="0" u="none" strike="noStrike" kern="1200" cap="none" spc="0" normalizeH="0" baseline="0" noProof="0" dirty="0">
                <a:ln>
                  <a:noFill/>
                </a:ln>
                <a:effectLst/>
                <a:uLnTx/>
                <a:uFillTx/>
                <a:latin typeface="Arial"/>
                <a:cs typeface="Arial"/>
              </a:rPr>
              <a:t>including</a:t>
            </a:r>
            <a:r>
              <a:rPr lang="en-GB" dirty="0">
                <a:latin typeface="Arial"/>
                <a:cs typeface="Arial"/>
              </a:rPr>
              <a:t> </a:t>
            </a:r>
            <a:r>
              <a:rPr lang="en-GB" b="1" dirty="0">
                <a:latin typeface="Arial"/>
                <a:cs typeface="Arial"/>
              </a:rPr>
              <a:t>retaining staff, </a:t>
            </a:r>
            <a:r>
              <a:rPr kumimoji="0" lang="en-GB" b="1" i="0" u="none" strike="noStrike" kern="1200" cap="none" spc="0" normalizeH="0" baseline="0" noProof="0" dirty="0">
                <a:ln>
                  <a:noFill/>
                </a:ln>
                <a:effectLst/>
                <a:uLnTx/>
                <a:uFillTx/>
                <a:latin typeface="Arial"/>
                <a:cs typeface="Arial"/>
              </a:rPr>
              <a:t>terms and conditions</a:t>
            </a:r>
            <a:r>
              <a:rPr kumimoji="0" lang="en-GB" b="0" i="0" u="none" strike="noStrike" kern="1200" cap="none" spc="0" normalizeH="0" baseline="0" noProof="0" dirty="0">
                <a:ln>
                  <a:noFill/>
                </a:ln>
                <a:effectLst/>
                <a:uLnTx/>
                <a:uFillTx/>
                <a:latin typeface="Arial"/>
                <a:cs typeface="Arial"/>
              </a:rPr>
              <a:t>,</a:t>
            </a:r>
            <a:r>
              <a:rPr lang="en-GB" dirty="0">
                <a:latin typeface="Arial"/>
                <a:cs typeface="Arial"/>
              </a:rPr>
              <a:t> </a:t>
            </a:r>
            <a:r>
              <a:rPr kumimoji="0" lang="en-GB" b="1" i="0" u="none" strike="noStrike" kern="1200" cap="none" spc="0" normalizeH="0" baseline="0" noProof="0" dirty="0">
                <a:ln>
                  <a:noFill/>
                </a:ln>
                <a:effectLst/>
                <a:uLnTx/>
                <a:uFillTx/>
                <a:latin typeface="Arial"/>
                <a:cs typeface="Arial"/>
              </a:rPr>
              <a:t>growing the workforce </a:t>
            </a:r>
            <a:r>
              <a:rPr kumimoji="0" lang="en-GB" b="0" i="0" u="none" strike="noStrike" kern="1200" cap="none" spc="0" normalizeH="0" baseline="0" noProof="0" dirty="0">
                <a:ln>
                  <a:noFill/>
                </a:ln>
                <a:effectLst/>
                <a:uLnTx/>
                <a:uFillTx/>
                <a:latin typeface="Arial"/>
                <a:cs typeface="Arial"/>
              </a:rPr>
              <a:t>and ensuring this workforce has </a:t>
            </a:r>
            <a:r>
              <a:rPr kumimoji="0" lang="en-GB" b="1" i="0" u="none" strike="noStrike" kern="1200" cap="none" spc="0" normalizeH="0" baseline="0" noProof="0" dirty="0">
                <a:ln>
                  <a:noFill/>
                </a:ln>
                <a:effectLst/>
                <a:uLnTx/>
                <a:uFillTx/>
                <a:latin typeface="Arial"/>
                <a:cs typeface="Arial"/>
              </a:rPr>
              <a:t>the best skills mix.</a:t>
            </a:r>
            <a:endParaRPr lang="en-GB" b="1" i="0" u="none" strike="noStrike" kern="1200" cap="none" spc="0" normalizeH="0" baseline="0" noProof="0" dirty="0">
              <a:ln>
                <a:noFill/>
              </a:ln>
              <a:effectLst/>
              <a:uLnTx/>
              <a:uFillTx/>
              <a:latin typeface="Arial"/>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a:cs typeface="Arial"/>
              </a:rPr>
              <a:t>The need for a workable</a:t>
            </a:r>
            <a:r>
              <a:rPr kumimoji="0" lang="en-GB" b="0" i="0" u="none" strike="noStrike" kern="1200" cap="none" spc="0" normalizeH="0" baseline="0" noProof="0" dirty="0">
                <a:ln>
                  <a:noFill/>
                </a:ln>
                <a:effectLst/>
                <a:uLnTx/>
                <a:uFillTx/>
                <a:latin typeface="Arial"/>
                <a:cs typeface="Arial"/>
              </a:rPr>
              <a:t> </a:t>
            </a:r>
            <a:r>
              <a:rPr kumimoji="0" lang="en-GB" b="1" i="0" u="none" strike="noStrike" kern="1200" cap="none" spc="0" normalizeH="0" baseline="0" noProof="0" dirty="0">
                <a:ln>
                  <a:noFill/>
                </a:ln>
                <a:effectLst/>
                <a:uLnTx/>
                <a:uFillTx/>
                <a:latin typeface="Arial"/>
                <a:cs typeface="Arial"/>
              </a:rPr>
              <a:t>longer term funding settlement.</a:t>
            </a:r>
            <a:endParaRPr lang="en-GB" dirty="0">
              <a:latin typeface="Arial"/>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1" i="0" u="none" strike="noStrike" kern="1200" cap="none" spc="0" normalizeH="0" baseline="0" noProof="0" dirty="0">
                <a:ln>
                  <a:noFill/>
                </a:ln>
                <a:effectLst/>
                <a:uLnTx/>
                <a:uFillTx/>
                <a:latin typeface="Arial"/>
                <a:cs typeface="Arial"/>
              </a:rPr>
              <a:t>Compassionate leaders, </a:t>
            </a:r>
            <a:r>
              <a:rPr kumimoji="0" lang="en-GB" i="0" u="none" strike="noStrike" kern="1200" cap="none" spc="0" normalizeH="0" baseline="0" noProof="0" dirty="0">
                <a:ln>
                  <a:noFill/>
                </a:ln>
                <a:effectLst/>
                <a:uLnTx/>
                <a:uFillTx/>
                <a:latin typeface="Arial"/>
                <a:cs typeface="Arial"/>
              </a:rPr>
              <a:t>who are</a:t>
            </a:r>
            <a:r>
              <a:rPr kumimoji="0" lang="en-GB" b="0" i="0" u="none" strike="noStrike" kern="1200" cap="none" spc="0" normalizeH="0" baseline="0" noProof="0" dirty="0">
                <a:ln>
                  <a:noFill/>
                </a:ln>
                <a:effectLst/>
                <a:uLnTx/>
                <a:uFillTx/>
                <a:latin typeface="Arial"/>
                <a:cs typeface="Arial"/>
              </a:rPr>
              <a:t> empowered to </a:t>
            </a:r>
            <a:r>
              <a:rPr kumimoji="0" lang="en-GB" b="1" i="0" u="none" strike="noStrike" kern="1200" cap="none" spc="0" normalizeH="0" baseline="0" noProof="0" dirty="0">
                <a:ln>
                  <a:noFill/>
                </a:ln>
                <a:effectLst/>
                <a:uLnTx/>
                <a:uFillTx/>
                <a:latin typeface="Arial"/>
                <a:cs typeface="Arial"/>
              </a:rPr>
              <a:t>make difficult choices locally, </a:t>
            </a:r>
            <a:r>
              <a:rPr kumimoji="0" lang="en-GB" i="0" u="none" strike="noStrike" kern="1200" cap="none" spc="0" normalizeH="0" baseline="0" noProof="0" dirty="0">
                <a:ln>
                  <a:noFill/>
                </a:ln>
                <a:effectLst/>
                <a:uLnTx/>
                <a:uFillTx/>
                <a:latin typeface="Arial"/>
                <a:cs typeface="Arial"/>
              </a:rPr>
              <a:t>with limited political and national “interference”.</a:t>
            </a:r>
            <a:endParaRPr lang="en-GB" i="0" u="none" strike="noStrike" kern="1200" cap="none" spc="0" normalizeH="0" baseline="0" noProof="0" dirty="0">
              <a:ln>
                <a:noFill/>
              </a:ln>
              <a:effectLst/>
              <a:uLnTx/>
              <a:uFillTx/>
              <a:latin typeface="Arial"/>
              <a:cs typeface="Arial"/>
            </a:endParaRPr>
          </a:p>
          <a:p>
            <a:pPr marL="171450" indent="-171450">
              <a:lnSpc>
                <a:spcPct val="100000"/>
              </a:lnSpc>
              <a:buFont typeface="Arial" panose="020B0604020202020204" pitchFamily="34" charset="0"/>
              <a:buChar char="•"/>
              <a:defRPr/>
            </a:pPr>
            <a:r>
              <a:rPr kumimoji="0" lang="en-GB" b="1" i="0" u="none" strike="noStrike" kern="1200" cap="none" spc="0" normalizeH="0" baseline="0" noProof="0" dirty="0">
                <a:ln>
                  <a:noFill/>
                </a:ln>
                <a:effectLst/>
                <a:uLnTx/>
                <a:uFillTx/>
                <a:latin typeface="Arial"/>
                <a:cs typeface="Arial"/>
              </a:rPr>
              <a:t>Systems that work together </a:t>
            </a:r>
            <a:r>
              <a:rPr kumimoji="0" lang="en-GB" b="0" i="0" u="none" strike="noStrike" kern="1200" cap="none" spc="0" normalizeH="0" baseline="0" noProof="0" dirty="0">
                <a:ln>
                  <a:noFill/>
                </a:ln>
                <a:effectLst/>
                <a:uLnTx/>
                <a:uFillTx/>
                <a:latin typeface="Arial"/>
                <a:cs typeface="Arial"/>
              </a:rPr>
              <a:t>as part of a </a:t>
            </a:r>
            <a:r>
              <a:rPr kumimoji="0" lang="en-GB" b="1" i="0" u="none" strike="noStrike" kern="1200" cap="none" spc="0" normalizeH="0" baseline="0" noProof="0" dirty="0">
                <a:ln>
                  <a:noFill/>
                </a:ln>
                <a:effectLst/>
                <a:uLnTx/>
                <a:uFillTx/>
                <a:latin typeface="Arial"/>
                <a:cs typeface="Arial"/>
              </a:rPr>
              <a:t>more integrated care framework, </a:t>
            </a:r>
            <a:r>
              <a:rPr kumimoji="0" lang="en-GB" i="0" u="none" strike="noStrike" kern="1200" cap="none" spc="0" normalizeH="0" baseline="0" noProof="0" dirty="0">
                <a:ln>
                  <a:noFill/>
                </a:ln>
                <a:effectLst/>
                <a:uLnTx/>
                <a:uFillTx/>
                <a:latin typeface="Arial"/>
                <a:cs typeface="Arial"/>
              </a:rPr>
              <a:t>so services are joined-up and the patient experience enhanced. </a:t>
            </a:r>
            <a:endParaRPr lang="en-GB" b="1" i="0" u="none" strike="noStrike" kern="1200" cap="none" spc="0" normalizeH="0" baseline="0" noProof="0" dirty="0">
              <a:ln>
                <a:noFill/>
              </a:ln>
              <a:effectLst/>
              <a:uLnTx/>
              <a:uFillTx/>
              <a:latin typeface="Arial"/>
              <a:cs typeface="Arial"/>
            </a:endParaRPr>
          </a:p>
        </p:txBody>
      </p:sp>
      <p:sp>
        <p:nvSpPr>
          <p:cNvPr id="6" name="TextBox 5">
            <a:extLst>
              <a:ext uri="{FF2B5EF4-FFF2-40B4-BE49-F238E27FC236}">
                <a16:creationId xmlns:a16="http://schemas.microsoft.com/office/drawing/2014/main" id="{225F4930-F223-8619-790C-738C5BEC7A44}"/>
              </a:ext>
            </a:extLst>
          </p:cNvPr>
          <p:cNvSpPr txBox="1"/>
          <p:nvPr/>
        </p:nvSpPr>
        <p:spPr>
          <a:xfrm>
            <a:off x="171061" y="6442502"/>
            <a:ext cx="11849877" cy="415498"/>
          </a:xfrm>
          <a:prstGeom prst="rect">
            <a:avLst/>
          </a:prstGeom>
          <a:noFill/>
        </p:spPr>
        <p:txBody>
          <a:bodyPr wrap="square" rtlCol="0">
            <a:spAutoFit/>
          </a:bodyPr>
          <a:lstStyle/>
          <a:p>
            <a:r>
              <a:rPr lang="en-GB" sz="1050" i="1" dirty="0"/>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p:txBody>
      </p:sp>
      <p:sp>
        <p:nvSpPr>
          <p:cNvPr id="9" name="Content Placeholder 2">
            <a:extLst>
              <a:ext uri="{FF2B5EF4-FFF2-40B4-BE49-F238E27FC236}">
                <a16:creationId xmlns:a16="http://schemas.microsoft.com/office/drawing/2014/main" id="{EFB0282D-DC2E-D17F-7E0A-4C3FDF7FD672}"/>
              </a:ext>
            </a:extLst>
          </p:cNvPr>
          <p:cNvSpPr txBox="1">
            <a:spLocks/>
          </p:cNvSpPr>
          <p:nvPr/>
        </p:nvSpPr>
        <p:spPr>
          <a:xfrm>
            <a:off x="270363" y="3323107"/>
            <a:ext cx="11614312" cy="3119395"/>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Font typeface="Arial" panose="020B0604020202020204" pitchFamily="34" charset="0"/>
              <a:buChar char="•"/>
              <a:defRPr/>
            </a:pPr>
            <a:r>
              <a:rPr kumimoji="0" lang="en-GB" b="1" i="0" u="none" strike="noStrike" kern="1200" cap="none" spc="0" normalizeH="0" baseline="0" noProof="0" dirty="0">
                <a:ln>
                  <a:noFill/>
                </a:ln>
                <a:solidFill>
                  <a:schemeClr val="tx1"/>
                </a:solidFill>
                <a:effectLst/>
                <a:uLnTx/>
                <a:uFillTx/>
              </a:rPr>
              <a:t>Funding for prevention </a:t>
            </a:r>
            <a:r>
              <a:rPr lang="en-GB" b="1" dirty="0"/>
              <a:t>should be</a:t>
            </a:r>
            <a:r>
              <a:rPr kumimoji="0" lang="en-GB" b="1" i="0" u="none" strike="noStrike" kern="1200" cap="none" spc="0" normalizeH="0" baseline="0" noProof="0" dirty="0">
                <a:ln>
                  <a:noFill/>
                </a:ln>
                <a:solidFill>
                  <a:schemeClr val="tx1"/>
                </a:solidFill>
                <a:effectLst/>
                <a:uLnTx/>
                <a:uFillTx/>
              </a:rPr>
              <a:t> prioritised, </a:t>
            </a:r>
            <a:r>
              <a:rPr kumimoji="0" lang="en-GB" i="0" u="none" strike="noStrike" kern="1200" cap="none" spc="0" normalizeH="0" baseline="0" noProof="0" dirty="0">
                <a:ln>
                  <a:noFill/>
                </a:ln>
                <a:solidFill>
                  <a:schemeClr val="tx1"/>
                </a:solidFill>
                <a:effectLst/>
                <a:uLnTx/>
                <a:uFillTx/>
              </a:rPr>
              <a:t>targeted at the cohorts and communities who are most in need. This should deliver improved health in general and offer people more years of good health.</a:t>
            </a:r>
            <a:endParaRPr kumimoji="0" lang="en-GB" b="1" i="0" u="none" strike="noStrike" kern="1200" cap="none" spc="0" normalizeH="0" baseline="0" noProof="0" dirty="0">
              <a:ln>
                <a:noFill/>
              </a:ln>
              <a:solidFill>
                <a:schemeClr val="tx1"/>
              </a:solidFill>
              <a:effectLst/>
              <a:uLnTx/>
              <a:uFillTx/>
            </a:endParaRPr>
          </a:p>
          <a:p>
            <a:pPr marL="171450" indent="-171450">
              <a:lnSpc>
                <a:spcPct val="100000"/>
              </a:lnSpc>
              <a:buFont typeface="Arial" panose="020B0604020202020204" pitchFamily="34" charset="0"/>
              <a:buChar char="•"/>
              <a:defRPr/>
            </a:pPr>
            <a:r>
              <a:rPr kumimoji="0" lang="en-GB" b="1" i="0" u="none" strike="noStrike" kern="1200" cap="none" spc="0" normalizeH="0" baseline="0" noProof="0" dirty="0">
                <a:ln>
                  <a:noFill/>
                </a:ln>
                <a:solidFill>
                  <a:schemeClr val="tx1"/>
                </a:solidFill>
                <a:effectLst/>
                <a:uLnTx/>
                <a:uFillTx/>
              </a:rPr>
              <a:t>Enhanced local flexibility over how services are delivered, </a:t>
            </a:r>
            <a:r>
              <a:rPr kumimoji="0" lang="en-GB" i="0" u="none" strike="noStrike" kern="1200" cap="none" spc="0" normalizeH="0" baseline="0" noProof="0" dirty="0">
                <a:ln>
                  <a:noFill/>
                </a:ln>
                <a:solidFill>
                  <a:schemeClr val="tx1"/>
                </a:solidFill>
                <a:effectLst/>
                <a:uLnTx/>
                <a:uFillTx/>
              </a:rPr>
              <a:t>in line with the principle of subsidiarity. Local need is best understood and tackled locally. </a:t>
            </a:r>
            <a:endParaRPr lang="en-GB" b="1" dirty="0"/>
          </a:p>
          <a:p>
            <a:pPr marL="171450" indent="-171450">
              <a:lnSpc>
                <a:spcPct val="100000"/>
              </a:lnSpc>
              <a:buFont typeface="Arial" panose="020B0604020202020204" pitchFamily="34" charset="0"/>
              <a:buChar char="•"/>
              <a:defRPr/>
            </a:pPr>
            <a:r>
              <a:rPr kumimoji="0" lang="en-GB" b="1" i="0" u="none" strike="noStrike" kern="1200" cap="none" spc="0" normalizeH="0" baseline="0" noProof="0" dirty="0">
                <a:ln>
                  <a:noFill/>
                </a:ln>
                <a:solidFill>
                  <a:schemeClr val="tx1"/>
                </a:solidFill>
                <a:effectLst/>
                <a:uLnTx/>
                <a:uFillTx/>
              </a:rPr>
              <a:t>Ongoing patient and public voice and enabling and supporting patients </a:t>
            </a:r>
            <a:r>
              <a:rPr kumimoji="0" lang="en-GB" i="0" u="none" strike="noStrike" kern="1200" cap="none" spc="0" normalizeH="0" baseline="0" noProof="0" dirty="0">
                <a:ln>
                  <a:noFill/>
                </a:ln>
                <a:solidFill>
                  <a:schemeClr val="tx1"/>
                </a:solidFill>
                <a:effectLst/>
                <a:uLnTx/>
                <a:uFillTx/>
              </a:rPr>
              <a:t>to understand more about their health and make informed decisions about what’s best for them. </a:t>
            </a:r>
            <a:endParaRPr kumimoji="0" lang="en-GB" b="1" i="0" u="none" strike="noStrike" kern="1200" cap="none" spc="0" normalizeH="0" baseline="0" noProof="0" dirty="0">
              <a:ln>
                <a:noFill/>
              </a:ln>
              <a:solidFill>
                <a:schemeClr val="tx1"/>
              </a:solidFill>
              <a:effectLst/>
              <a:uLnTx/>
              <a:uFillTx/>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chemeClr val="tx1"/>
                </a:solidFill>
                <a:effectLst/>
                <a:uLnTx/>
                <a:uFillTx/>
              </a:rPr>
              <a:t>The need to move further support from hospitals into </a:t>
            </a:r>
            <a:r>
              <a:rPr kumimoji="0" lang="en-GB" b="1" i="0" u="none" strike="noStrike" kern="1200" cap="none" spc="0" normalizeH="0" baseline="0" noProof="0" dirty="0">
                <a:ln>
                  <a:noFill/>
                </a:ln>
                <a:solidFill>
                  <a:schemeClr val="tx1"/>
                </a:solidFill>
                <a:effectLst/>
                <a:uLnTx/>
                <a:uFillTx/>
              </a:rPr>
              <a:t>primary and community care. </a:t>
            </a:r>
            <a:r>
              <a:rPr kumimoji="0" lang="en-GB" i="0" u="none" strike="noStrike" kern="1200" cap="none" spc="0" normalizeH="0" baseline="0" noProof="0" dirty="0">
                <a:ln>
                  <a:noFill/>
                </a:ln>
                <a:solidFill>
                  <a:schemeClr val="tx1"/>
                </a:solidFill>
                <a:effectLst/>
                <a:uLnTx/>
                <a:uFillTx/>
              </a:rPr>
              <a:t>This should allow for care closer to home, which should deliver better health outcomes for patients. </a:t>
            </a:r>
            <a:endParaRPr kumimoji="0" lang="en-GB" b="1" i="0" u="none" strike="noStrike" kern="1200" cap="none" spc="0" normalizeH="0" baseline="0" noProof="0" dirty="0">
              <a:ln>
                <a:noFill/>
              </a:ln>
              <a:solidFill>
                <a:schemeClr val="tx1"/>
              </a:solidFill>
              <a:effectLst/>
              <a:uLnTx/>
              <a:uFillTx/>
            </a:endParaRPr>
          </a:p>
          <a:p>
            <a:pPr marL="171450" indent="-171450">
              <a:lnSpc>
                <a:spcPct val="100000"/>
              </a:lnSpc>
              <a:spcBef>
                <a:spcPts val="0"/>
              </a:spcBef>
              <a:defRPr/>
            </a:pPr>
            <a:r>
              <a:rPr kumimoji="0" lang="en-GB" i="0" u="none" strike="noStrike" kern="1200" cap="none" spc="0" normalizeH="0" baseline="0" noProof="0" dirty="0">
                <a:ln>
                  <a:noFill/>
                </a:ln>
                <a:solidFill>
                  <a:schemeClr val="tx1"/>
                </a:solidFill>
                <a:effectLst/>
                <a:uLnTx/>
                <a:uFillTx/>
              </a:rPr>
              <a:t>The need to make the most of </a:t>
            </a:r>
            <a:r>
              <a:rPr kumimoji="0" lang="en-GB" b="1" i="0" u="none" strike="noStrike" kern="1200" cap="none" spc="0" normalizeH="0" baseline="0" noProof="0" dirty="0">
                <a:ln>
                  <a:noFill/>
                </a:ln>
                <a:solidFill>
                  <a:schemeClr val="tx1"/>
                </a:solidFill>
                <a:effectLst/>
                <a:uLnTx/>
                <a:uFillTx/>
              </a:rPr>
              <a:t>digital opportunities. </a:t>
            </a:r>
            <a:r>
              <a:rPr lang="en-GB" dirty="0"/>
              <a:t>We have made significant leaps towards the digitisation of services during Covid and must make the most of the next wave of tech, digital and data innovations.  </a:t>
            </a:r>
            <a:endParaRPr kumimoji="0" lang="en-GB" i="0" u="none" strike="noStrike" kern="1200" cap="none" spc="0" normalizeH="0" baseline="0" noProof="0" dirty="0">
              <a:ln>
                <a:noFill/>
              </a:ln>
              <a:solidFill>
                <a:schemeClr val="tx1"/>
              </a:solidFill>
              <a:effectLst/>
              <a:uLnTx/>
              <a:uFillTx/>
            </a:endParaRPr>
          </a:p>
          <a:p>
            <a:pPr marL="171450" indent="-171450">
              <a:lnSpc>
                <a:spcPct val="100000"/>
              </a:lnSpc>
              <a:spcBef>
                <a:spcPts val="0"/>
              </a:spcBef>
              <a:defRPr/>
            </a:pPr>
            <a:r>
              <a:rPr kumimoji="0" lang="en-GB" b="1" i="0" u="none" strike="noStrike" kern="1200" cap="none" spc="0" normalizeH="0" baseline="0" noProof="0" dirty="0" err="1">
                <a:ln>
                  <a:noFill/>
                </a:ln>
                <a:solidFill>
                  <a:schemeClr val="tx1"/>
                </a:solidFill>
                <a:effectLst/>
                <a:uLnTx/>
                <a:uFillTx/>
              </a:rPr>
              <a:t>Embra</a:t>
            </a:r>
            <a:r>
              <a:rPr lang="en-GB" b="1" dirty="0" err="1"/>
              <a:t>cing</a:t>
            </a:r>
            <a:r>
              <a:rPr lang="en-GB" b="1" dirty="0"/>
              <a:t> innovation, </a:t>
            </a:r>
            <a:r>
              <a:rPr lang="en-GB" dirty="0"/>
              <a:t>including considering where risk tolerance could be increased and accepting “fast failure”.</a:t>
            </a:r>
          </a:p>
          <a:p>
            <a:pPr marL="171450" indent="-171450">
              <a:lnSpc>
                <a:spcPct val="100000"/>
              </a:lnSpc>
              <a:spcBef>
                <a:spcPts val="0"/>
              </a:spcBef>
              <a:defRPr/>
            </a:pPr>
            <a:r>
              <a:rPr kumimoji="0" lang="en-GB" i="0" u="none" strike="noStrike" kern="1200" cap="none" spc="0" normalizeH="0" baseline="0" noProof="0" dirty="0">
                <a:ln>
                  <a:noFill/>
                </a:ln>
                <a:solidFill>
                  <a:schemeClr val="tx1"/>
                </a:solidFill>
                <a:effectLst/>
                <a:uLnTx/>
                <a:uFillTx/>
              </a:rPr>
              <a:t>Organisational responses were more likely to include </a:t>
            </a:r>
            <a:r>
              <a:rPr kumimoji="0" lang="en-GB" b="1" i="0" u="none" strike="noStrike" kern="1200" cap="none" spc="0" normalizeH="0" baseline="0" noProof="0" dirty="0">
                <a:ln>
                  <a:noFill/>
                </a:ln>
                <a:solidFill>
                  <a:schemeClr val="tx1"/>
                </a:solidFill>
                <a:effectLst/>
                <a:uLnTx/>
                <a:uFillTx/>
              </a:rPr>
              <a:t>digital and technology, personalisation and community care</a:t>
            </a:r>
            <a:r>
              <a:rPr lang="en-GB" b="1" dirty="0"/>
              <a:t>;</a:t>
            </a:r>
            <a:r>
              <a:rPr lang="en-GB" dirty="0"/>
              <a:t> individual responses were more likely to feature the </a:t>
            </a:r>
            <a:r>
              <a:rPr lang="en-GB" b="1" dirty="0"/>
              <a:t>health service structure (</a:t>
            </a:r>
            <a:r>
              <a:rPr lang="en-GB" b="1" dirty="0" err="1"/>
              <a:t>eg</a:t>
            </a:r>
            <a:r>
              <a:rPr lang="en-GB" b="1" dirty="0"/>
              <a:t> quality assurance processes and system interoperability) and primary care. </a:t>
            </a:r>
            <a:endParaRPr kumimoji="0" lang="en-GB" b="1" i="0" u="none" strike="noStrike" kern="1200" cap="none" spc="0" normalizeH="0" baseline="0" noProof="0" dirty="0">
              <a:ln>
                <a:noFill/>
              </a:ln>
              <a:solidFill>
                <a:schemeClr val="tx1"/>
              </a:solidFill>
              <a:effectLst/>
              <a:uLnTx/>
              <a:uFillTx/>
            </a:endParaRPr>
          </a:p>
        </p:txBody>
      </p:sp>
      <p:graphicFrame>
        <p:nvGraphicFramePr>
          <p:cNvPr id="4" name="Chart 3">
            <a:extLst>
              <a:ext uri="{FF2B5EF4-FFF2-40B4-BE49-F238E27FC236}">
                <a16:creationId xmlns:a16="http://schemas.microsoft.com/office/drawing/2014/main" id="{084CBB29-FA4E-4C7C-ACDC-2FDAFD793C53}"/>
              </a:ext>
            </a:extLst>
          </p:cNvPr>
          <p:cNvGraphicFramePr>
            <a:graphicFrameLocks/>
          </p:cNvGraphicFramePr>
          <p:nvPr>
            <p:extLst>
              <p:ext uri="{D42A27DB-BD31-4B8C-83A1-F6EECF244321}">
                <p14:modId xmlns:p14="http://schemas.microsoft.com/office/powerpoint/2010/main" val="1349336880"/>
              </p:ext>
            </p:extLst>
          </p:nvPr>
        </p:nvGraphicFramePr>
        <p:xfrm>
          <a:off x="6876916" y="958146"/>
          <a:ext cx="4733925" cy="226218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AD3CD58D-32AB-41AE-C1B4-E19444CC64F9}"/>
              </a:ext>
            </a:extLst>
          </p:cNvPr>
          <p:cNvSpPr txBox="1"/>
          <p:nvPr/>
        </p:nvSpPr>
        <p:spPr>
          <a:xfrm>
            <a:off x="7269822" y="2881779"/>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1132645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07" y="339784"/>
            <a:ext cx="10570321" cy="727072"/>
          </a:xfrm>
        </p:spPr>
        <p:txBody>
          <a:bodyPr>
            <a:noAutofit/>
          </a:bodyPr>
          <a:lstStyle/>
          <a:p>
            <a:r>
              <a:rPr lang="en-GB" sz="2400"/>
              <a:t>Q6: Other feedback on what </a:t>
            </a:r>
            <a:r>
              <a:rPr lang="en-GB" sz="2400" b="1"/>
              <a:t>needs to be in place </a:t>
            </a:r>
            <a:r>
              <a:rPr lang="en-GB" sz="2400"/>
              <a:t>to meet these ambitions?</a:t>
            </a:r>
            <a:br>
              <a:rPr lang="en-GB" sz="2400"/>
            </a:br>
            <a:endParaRPr lang="en-GB" sz="2400"/>
          </a:p>
        </p:txBody>
      </p:sp>
      <p:sp>
        <p:nvSpPr>
          <p:cNvPr id="7" name="Content Placeholder 2">
            <a:extLst>
              <a:ext uri="{FF2B5EF4-FFF2-40B4-BE49-F238E27FC236}">
                <a16:creationId xmlns:a16="http://schemas.microsoft.com/office/drawing/2014/main" id="{1083EA18-B8D6-7FA8-4957-BA96FAB577F7}"/>
              </a:ext>
            </a:extLst>
          </p:cNvPr>
          <p:cNvSpPr txBox="1">
            <a:spLocks/>
          </p:cNvSpPr>
          <p:nvPr/>
        </p:nvSpPr>
        <p:spPr>
          <a:xfrm>
            <a:off x="441808" y="1066856"/>
            <a:ext cx="11418757" cy="1469867"/>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Common key themes include</a:t>
            </a:r>
            <a:r>
              <a:rPr lang="en-GB" dirty="0"/>
              <a:t>: </a:t>
            </a:r>
          </a:p>
          <a:p>
            <a:r>
              <a:rPr lang="en-GB" dirty="0"/>
              <a:t>A </a:t>
            </a:r>
            <a:r>
              <a:rPr lang="en-GB" b="1" dirty="0"/>
              <a:t>sustainable funding model</a:t>
            </a:r>
            <a:r>
              <a:rPr lang="en-GB" dirty="0"/>
              <a:t>, greater integration, long term planning, and a depoliticised conversation about the future of healthcare were identified as common themes. </a:t>
            </a:r>
          </a:p>
          <a:p>
            <a:r>
              <a:rPr lang="en-GB" dirty="0"/>
              <a:t>Similarly to Citizen Space respondents, </a:t>
            </a:r>
            <a:r>
              <a:rPr lang="en-GB" b="1" dirty="0"/>
              <a:t>growing and supporting the NHS workforce</a:t>
            </a:r>
            <a:r>
              <a:rPr lang="en-GB" dirty="0"/>
              <a:t> was cited to be vital for other ambitions to be met. </a:t>
            </a:r>
          </a:p>
          <a:p>
            <a:r>
              <a:rPr lang="en-GB" b="1" dirty="0"/>
              <a:t>Clear and simple communication </a:t>
            </a:r>
            <a:r>
              <a:rPr lang="en-GB" dirty="0"/>
              <a:t>for the public and outreach into communities was identified as a priority by Healthwatch.</a:t>
            </a:r>
          </a:p>
          <a:p>
            <a:endParaRPr lang="en-GB" dirty="0"/>
          </a:p>
        </p:txBody>
      </p:sp>
      <p:sp>
        <p:nvSpPr>
          <p:cNvPr id="8" name="Content Placeholder 2">
            <a:extLst>
              <a:ext uri="{FF2B5EF4-FFF2-40B4-BE49-F238E27FC236}">
                <a16:creationId xmlns:a16="http://schemas.microsoft.com/office/drawing/2014/main" id="{5912FE5C-87C8-287C-CB75-9D275180B1DD}"/>
              </a:ext>
            </a:extLst>
          </p:cNvPr>
          <p:cNvSpPr txBox="1">
            <a:spLocks/>
          </p:cNvSpPr>
          <p:nvPr/>
        </p:nvSpPr>
        <p:spPr>
          <a:xfrm>
            <a:off x="441809" y="2703871"/>
            <a:ext cx="11418758" cy="3928641"/>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Other notable points from wider feedback include</a:t>
            </a:r>
            <a:r>
              <a:rPr lang="en-GB" dirty="0"/>
              <a:t>:</a:t>
            </a:r>
          </a:p>
          <a:p>
            <a:r>
              <a:rPr lang="en-GB" dirty="0"/>
              <a:t>NHS leaders emphasised the need for an </a:t>
            </a:r>
            <a:r>
              <a:rPr lang="en-GB" b="1" dirty="0"/>
              <a:t>honest national conversation with the public</a:t>
            </a:r>
            <a:r>
              <a:rPr lang="en-GB" dirty="0"/>
              <a:t> about </a:t>
            </a:r>
            <a:r>
              <a:rPr lang="en-GB" b="1" dirty="0"/>
              <a:t>what the NHS can and should deliver. </a:t>
            </a:r>
          </a:p>
          <a:p>
            <a:r>
              <a:rPr lang="en-GB" dirty="0"/>
              <a:t>The </a:t>
            </a:r>
            <a:r>
              <a:rPr lang="en-GB" b="1" dirty="0"/>
              <a:t>importance of partnerships, </a:t>
            </a:r>
            <a:r>
              <a:rPr lang="en-GB" dirty="0"/>
              <a:t>particularly </a:t>
            </a:r>
            <a:r>
              <a:rPr lang="en-GB" b="1" dirty="0"/>
              <a:t>with social care </a:t>
            </a:r>
            <a:r>
              <a:rPr lang="en-GB" dirty="0"/>
              <a:t>and enabling and supporting people to make decisions about their own health in an informed way. Healthwatch recommend </a:t>
            </a:r>
            <a:r>
              <a:rPr lang="en-GB" b="1" dirty="0"/>
              <a:t>ICB boards </a:t>
            </a:r>
            <a:r>
              <a:rPr lang="en-GB" dirty="0"/>
              <a:t>allocate a</a:t>
            </a:r>
            <a:r>
              <a:rPr lang="en-GB" b="1" dirty="0"/>
              <a:t> participant board place </a:t>
            </a:r>
            <a:r>
              <a:rPr lang="en-GB" dirty="0"/>
              <a:t>to enable championing of engagement and participation.</a:t>
            </a:r>
          </a:p>
          <a:p>
            <a:r>
              <a:rPr lang="en-GB" dirty="0">
                <a:ea typeface="Times New Roman" panose="02020603050405020304" pitchFamily="18" charset="0"/>
              </a:rPr>
              <a:t>Increasing </a:t>
            </a:r>
            <a:r>
              <a:rPr lang="en-GB" b="1" dirty="0">
                <a:ea typeface="Times New Roman" panose="02020603050405020304" pitchFamily="18" charset="0"/>
              </a:rPr>
              <a:t>well trained and compassionate admin staff</a:t>
            </a:r>
            <a:r>
              <a:rPr lang="en-GB" dirty="0">
                <a:ea typeface="Times New Roman" panose="02020603050405020304" pitchFamily="18" charset="0"/>
              </a:rPr>
              <a:t> and </a:t>
            </a:r>
            <a:r>
              <a:rPr lang="en-GB" b="1" dirty="0">
                <a:ea typeface="Times New Roman" panose="02020603050405020304" pitchFamily="18" charset="0"/>
              </a:rPr>
              <a:t>care navigators </a:t>
            </a:r>
            <a:r>
              <a:rPr lang="en-GB" dirty="0">
                <a:ea typeface="Times New Roman" panose="02020603050405020304" pitchFamily="18" charset="0"/>
              </a:rPr>
              <a:t>to support improved navigation of services and communications.</a:t>
            </a:r>
          </a:p>
          <a:p>
            <a:r>
              <a:rPr lang="en-GB" dirty="0">
                <a:ea typeface="Times New Roman" panose="02020603050405020304" pitchFamily="18" charset="0"/>
              </a:rPr>
              <a:t>Ensure </a:t>
            </a:r>
            <a:r>
              <a:rPr lang="en-GB" b="1" dirty="0">
                <a:ea typeface="Times New Roman" panose="02020603050405020304" pitchFamily="18" charset="0"/>
              </a:rPr>
              <a:t>patients, carers and staff are involved </a:t>
            </a:r>
            <a:r>
              <a:rPr lang="en-GB" dirty="0">
                <a:ea typeface="Times New Roman" panose="02020603050405020304" pitchFamily="18" charset="0"/>
              </a:rPr>
              <a:t>in the </a:t>
            </a:r>
            <a:r>
              <a:rPr lang="en-GB" b="1" dirty="0">
                <a:ea typeface="Times New Roman" panose="02020603050405020304" pitchFamily="18" charset="0"/>
              </a:rPr>
              <a:t>design of technological solutions </a:t>
            </a:r>
            <a:r>
              <a:rPr lang="en-GB" dirty="0">
                <a:ea typeface="Times New Roman" panose="02020603050405020304" pitchFamily="18" charset="0"/>
              </a:rPr>
              <a:t>and their implementation approaches taking into account low digital literacy and those with extra communications needs with a commitment to providing alternative access. Ensuring patient education and public awareness campaigns on new technology and evaluation and publish patient experience of digital healthcare pilots.</a:t>
            </a:r>
          </a:p>
          <a:p>
            <a:r>
              <a:rPr lang="en-GB" b="1" dirty="0"/>
              <a:t>Charities convened by National Voices </a:t>
            </a:r>
            <a:r>
              <a:rPr lang="en-GB" dirty="0"/>
              <a:t>highlighted that </a:t>
            </a:r>
            <a:r>
              <a:rPr lang="en-GB" b="1" dirty="0"/>
              <a:t>the NHS cannot achieve this by itself or working alone</a:t>
            </a:r>
            <a:r>
              <a:rPr lang="en-GB" dirty="0"/>
              <a:t>. The NHS may need to reconsider how it works with the VCSE sector. </a:t>
            </a:r>
          </a:p>
          <a:p>
            <a:r>
              <a:rPr lang="en-GB" dirty="0"/>
              <a:t>We will not be able to achieve our ambitions of improving population health without specifically supporting groups which are at risk of healthcare inequalities. </a:t>
            </a:r>
            <a:r>
              <a:rPr lang="en-GB" b="1" dirty="0"/>
              <a:t>Addressing inequalities needs to be a central plank of NHS strategy</a:t>
            </a:r>
            <a:r>
              <a:rPr lang="en-GB" dirty="0"/>
              <a:t>. </a:t>
            </a:r>
          </a:p>
        </p:txBody>
      </p:sp>
    </p:spTree>
    <p:extLst>
      <p:ext uri="{BB962C8B-B14F-4D97-AF65-F5344CB8AC3E}">
        <p14:creationId xmlns:p14="http://schemas.microsoft.com/office/powerpoint/2010/main" val="824633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393938" y="343542"/>
            <a:ext cx="10501466" cy="64012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t>Q6: What </a:t>
            </a:r>
            <a:r>
              <a:rPr lang="en-GB" sz="2400" b="1"/>
              <a:t>needs to be in place </a:t>
            </a:r>
            <a:r>
              <a:rPr lang="en-GB" sz="2400"/>
              <a:t>to meet these ambitions?</a:t>
            </a:r>
            <a:r>
              <a:rPr lang="en-GB" sz="2400" dirty="0"/>
              <a:t> </a:t>
            </a:r>
            <a:r>
              <a:rPr lang="en-GB" sz="2400" dirty="0">
                <a:solidFill>
                  <a:schemeClr val="bg1">
                    <a:lumMod val="50000"/>
                  </a:schemeClr>
                </a:solidFill>
              </a:rPr>
              <a:t>Typical quotes from engagement </a:t>
            </a:r>
            <a:endParaRPr lang="en-GB" sz="2400">
              <a:solidFill>
                <a:schemeClr val="tx1">
                  <a:lumMod val="50000"/>
                  <a:lumOff val="50000"/>
                </a:schemeClr>
              </a:solidFill>
            </a:endParaRP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8959127" y="1665044"/>
            <a:ext cx="3118992" cy="2051654"/>
          </a:xfrm>
          <a:prstGeom prst="wedgeEllipseCallout">
            <a:avLst>
              <a:gd name="adj1" fmla="val 43854"/>
              <a:gd name="adj2" fmla="val 6383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dirty="0">
                <a:solidFill>
                  <a:srgbClr val="333333"/>
                </a:solidFill>
                <a:effectLst/>
                <a:latin typeface="+mj-lt"/>
              </a:rPr>
              <a:t>A focus on </a:t>
            </a:r>
            <a:r>
              <a:rPr lang="en-GB" sz="1400" b="1" i="0" dirty="0">
                <a:solidFill>
                  <a:srgbClr val="333333"/>
                </a:solidFill>
                <a:effectLst/>
                <a:latin typeface="+mj-lt"/>
              </a:rPr>
              <a:t>collaborative working</a:t>
            </a:r>
            <a:r>
              <a:rPr lang="en-GB" sz="1400" b="0" i="0" dirty="0">
                <a:solidFill>
                  <a:srgbClr val="333333"/>
                </a:solidFill>
                <a:effectLst/>
                <a:latin typeface="+mj-lt"/>
              </a:rPr>
              <a:t> throughout the healthcare system and a change in patient behaviours. Integrated digital records are key to the future</a:t>
            </a:r>
            <a:endParaRPr kumimoji="0" lang="en-GB" sz="1400" b="0" i="0" u="none" strike="noStrike" kern="1200" cap="none" spc="0" normalizeH="0" baseline="0" noProof="0" dirty="0">
              <a:ln>
                <a:noFill/>
              </a:ln>
              <a:solidFill>
                <a:srgbClr val="000000"/>
              </a:solidFill>
              <a:effectLst/>
              <a:uLnTx/>
              <a:uFillTx/>
              <a:latin typeface="+mj-lt"/>
              <a:ea typeface="+mn-ea"/>
              <a:cs typeface="+mn-cs"/>
            </a:endParaRP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393938" y="1108899"/>
            <a:ext cx="23590098" cy="5306326"/>
            <a:chOff x="4336761" y="893038"/>
            <a:chExt cx="22168622" cy="4856197"/>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5050600" y="893038"/>
              <a:ext cx="3023607" cy="1530581"/>
            </a:xfrm>
            <a:prstGeom prst="wedgeEllipseCallout">
              <a:avLst>
                <a:gd name="adj1" fmla="val 54077"/>
                <a:gd name="adj2" fmla="val -3689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Arial (body) "/>
                  <a:ea typeface="+mn-ea"/>
                  <a:cs typeface="+mn-cs"/>
                </a:rPr>
                <a:t>Ability to take risk</a:t>
              </a:r>
              <a:r>
                <a:rPr kumimoji="0" lang="en-GB" sz="1400" b="0" i="0" u="none" strike="noStrike" kern="1200" cap="none" spc="0" normalizeH="0" baseline="0" noProof="0">
                  <a:ln>
                    <a:noFill/>
                  </a:ln>
                  <a:solidFill>
                    <a:srgbClr val="000000"/>
                  </a:solidFill>
                  <a:effectLst/>
                  <a:uLnTx/>
                  <a:uFillTx/>
                  <a:latin typeface="Arial (body) "/>
                  <a:ea typeface="+mn-ea"/>
                  <a:cs typeface="+mn-cs"/>
                </a:rPr>
                <a:t> …we have to accept things will go wrong and we need to consider how we behave when they do</a:t>
              </a: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24989020" y="2565777"/>
              <a:ext cx="1516363" cy="809545"/>
            </a:xfrm>
            <a:prstGeom prst="wedgeEllipseCallout">
              <a:avLst>
                <a:gd name="adj1" fmla="val -32866"/>
                <a:gd name="adj2" fmla="val 575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Use technology in a meaningful way – becoming more tech savvy and adopting different approaches to care.  Better use of technology could lessen administrative burdens and could free up clinical time.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Arial (body) "/>
                <a:ea typeface="+mn-ea"/>
                <a:cs typeface="+mn-cs"/>
              </a:endParaRP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4602380" y="3965063"/>
              <a:ext cx="2714721" cy="1784172"/>
            </a:xfrm>
            <a:prstGeom prst="wedgeEllipseCallout">
              <a:avLst>
                <a:gd name="adj1" fmla="val 60028"/>
                <a:gd name="adj2" fmla="val 3945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1" i="0" u="none" strike="noStrike" kern="1200" cap="none" spc="0" normalizeH="0" baseline="0" noProof="0" dirty="0">
                  <a:ln>
                    <a:noFill/>
                  </a:ln>
                  <a:solidFill>
                    <a:srgbClr val="000000"/>
                  </a:solidFill>
                  <a:effectLst/>
                  <a:uLnTx/>
                  <a:uFillTx/>
                  <a:latin typeface="Arial (body) "/>
                  <a:ea typeface="+mn-ea"/>
                  <a:cs typeface="+mn-cs"/>
                </a:rPr>
                <a:t>Longer term financial planning </a:t>
              </a:r>
              <a:r>
                <a:rPr kumimoji="0" lang="en-GB" sz="1400" b="0" i="0" u="none" strike="noStrike" kern="1200" cap="none" spc="0" normalizeH="0" baseline="0" noProof="0" dirty="0">
                  <a:ln>
                    <a:noFill/>
                  </a:ln>
                  <a:solidFill>
                    <a:srgbClr val="000000"/>
                  </a:solidFill>
                  <a:effectLst/>
                  <a:uLnTx/>
                  <a:uFillTx/>
                  <a:latin typeface="Arial (body) "/>
                  <a:ea typeface="+mn-ea"/>
                  <a:cs typeface="+mn-cs"/>
                </a:rPr>
                <a:t>and realistic national funding rather than a 1 or 2 year cycle to allow a greater degree of stability</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4336761" y="2568127"/>
              <a:ext cx="2855086" cy="1170292"/>
            </a:xfrm>
            <a:prstGeom prst="wedgeEllipseCallout">
              <a:avLst>
                <a:gd name="adj1" fmla="val -57720"/>
                <a:gd name="adj2" fmla="val 3454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dirty="0">
                  <a:solidFill>
                    <a:srgbClr val="333333"/>
                  </a:solidFill>
                  <a:latin typeface="+mj-lt"/>
                  <a:ea typeface="Calibri" panose="020F0502020204030204" pitchFamily="34" charset="0"/>
                </a:rPr>
                <a:t>The NHS needs to have the </a:t>
              </a:r>
              <a:r>
                <a:rPr lang="en-GB" sz="1400" b="1" dirty="0">
                  <a:solidFill>
                    <a:srgbClr val="333333"/>
                  </a:solidFill>
                  <a:latin typeface="+mj-lt"/>
                  <a:ea typeface="Calibri" panose="020F0502020204030204" pitchFamily="34" charset="0"/>
                </a:rPr>
                <a:t>right number of skilled staff </a:t>
              </a:r>
              <a:r>
                <a:rPr lang="en-GB" sz="1400" dirty="0">
                  <a:solidFill>
                    <a:srgbClr val="333333"/>
                  </a:solidFill>
                  <a:latin typeface="+mj-lt"/>
                  <a:ea typeface="Calibri" panose="020F0502020204030204" pitchFamily="34" charset="0"/>
                </a:rPr>
                <a:t>who will deliver the service and meet the ambitions!</a:t>
              </a:r>
              <a:endParaRPr lang="en-GB" sz="1400" dirty="0">
                <a:solidFill>
                  <a:schemeClr val="tx1"/>
                </a:solidFill>
                <a:effectLst/>
                <a:latin typeface="Calibri" panose="020F0502020204030204" pitchFamily="34" charset="0"/>
                <a:ea typeface="Calibri" panose="020F0502020204030204" pitchFamily="34" charset="0"/>
              </a:endParaRP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3677697" y="983664"/>
            <a:ext cx="8120365" cy="5431559"/>
            <a:chOff x="-751784" y="1451226"/>
            <a:chExt cx="6365213" cy="4849997"/>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3127469" y="4339279"/>
              <a:ext cx="2485960" cy="1961944"/>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Finances, commitment, good governance and local decision making in co-production with people that use and access NHS services - the patients, carers, and all stakeholders</a:t>
              </a: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434165" y="3044884"/>
              <a:ext cx="2310054" cy="986765"/>
            </a:xfrm>
            <a:prstGeom prst="wedgeEllipseCallout">
              <a:avLst>
                <a:gd name="adj1" fmla="val -63741"/>
                <a:gd name="adj2" fmla="val 1583"/>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a:solidFill>
                    <a:srgbClr val="333333"/>
                  </a:solidFill>
                  <a:effectLst/>
                  <a:latin typeface="+mj-lt"/>
                </a:rPr>
                <a:t>We should prioritise </a:t>
              </a:r>
              <a:r>
                <a:rPr lang="en-GB" sz="1400" b="1" i="0">
                  <a:solidFill>
                    <a:srgbClr val="333333"/>
                  </a:solidFill>
                  <a:effectLst/>
                  <a:latin typeface="+mj-lt"/>
                </a:rPr>
                <a:t>investment in digital </a:t>
              </a:r>
              <a:r>
                <a:rPr lang="en-GB" sz="1400" b="0" i="0">
                  <a:solidFill>
                    <a:srgbClr val="333333"/>
                  </a:solidFill>
                  <a:effectLst/>
                  <a:latin typeface="+mj-lt"/>
                </a:rPr>
                <a:t>and forward thinking technology</a:t>
              </a:r>
              <a:endParaRPr kumimoji="0" lang="en-GB" sz="1400" b="0" i="0" u="none" strike="noStrike" kern="1200" cap="none" spc="0" normalizeH="0" baseline="0" noProof="0">
                <a:ln>
                  <a:noFill/>
                </a:ln>
                <a:solidFill>
                  <a:srgbClr val="000000"/>
                </a:solidFill>
                <a:effectLst/>
                <a:uLnTx/>
                <a:uFillTx/>
                <a:latin typeface="+mj-lt"/>
                <a:ea typeface="+mn-ea"/>
                <a:cs typeface="+mn-cs"/>
              </a:endParaRP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605647" y="1451226"/>
              <a:ext cx="2688346" cy="1233084"/>
            </a:xfrm>
            <a:prstGeom prst="wedgeEllipseCallout">
              <a:avLst>
                <a:gd name="adj1" fmla="val 71938"/>
                <a:gd name="adj2" fmla="val 3511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[We] need to </a:t>
              </a:r>
              <a:r>
                <a:rPr kumimoji="0" lang="en-GB" sz="1400" b="1" i="0" u="none" strike="noStrike" kern="1200" cap="none" spc="0" normalizeH="0" baseline="0" noProof="0" dirty="0">
                  <a:ln>
                    <a:noFill/>
                  </a:ln>
                  <a:solidFill>
                    <a:srgbClr val="000000"/>
                  </a:solidFill>
                  <a:effectLst/>
                  <a:uLnTx/>
                  <a:uFillTx/>
                  <a:latin typeface="Arial (body) "/>
                  <a:ea typeface="+mn-ea"/>
                  <a:cs typeface="+mn-cs"/>
                </a:rPr>
                <a:t>co-design with the public, honest ‘grown up’ conversations </a:t>
              </a:r>
              <a:r>
                <a:rPr kumimoji="0" lang="en-GB" sz="1400" b="0" i="0" u="none" strike="noStrike" kern="1200" cap="none" spc="0" normalizeH="0" baseline="0" noProof="0" dirty="0">
                  <a:ln>
                    <a:noFill/>
                  </a:ln>
                  <a:solidFill>
                    <a:srgbClr val="000000"/>
                  </a:solidFill>
                  <a:effectLst/>
                  <a:uLnTx/>
                  <a:uFillTx/>
                  <a:latin typeface="Arial (body) "/>
                  <a:ea typeface="+mn-ea"/>
                  <a:cs typeface="+mn-cs"/>
                </a:rPr>
                <a:t>about what the NHS can deliver and what it shouldn’t</a:t>
              </a:r>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751784" y="4300513"/>
              <a:ext cx="3657695" cy="1828918"/>
            </a:xfrm>
            <a:prstGeom prst="wedgeEllipseCallout">
              <a:avLst>
                <a:gd name="adj1" fmla="val 49179"/>
                <a:gd name="adj2" fmla="val 36243"/>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b="0" i="0" dirty="0">
                  <a:solidFill>
                    <a:srgbClr val="333333"/>
                  </a:solidFill>
                  <a:effectLst/>
                  <a:latin typeface="+mj-lt"/>
                </a:rPr>
                <a:t>We need to try to get individuals to buy into their </a:t>
              </a:r>
              <a:r>
                <a:rPr lang="en-GB" sz="1400" b="1" i="0" dirty="0">
                  <a:solidFill>
                    <a:srgbClr val="333333"/>
                  </a:solidFill>
                  <a:effectLst/>
                  <a:latin typeface="+mj-lt"/>
                </a:rPr>
                <a:t>responsibilities in relation to health and the NHS </a:t>
              </a:r>
              <a:r>
                <a:rPr lang="en-GB" sz="1400" b="0" i="0" dirty="0">
                  <a:solidFill>
                    <a:srgbClr val="333333"/>
                  </a:solidFill>
                  <a:effectLst/>
                  <a:latin typeface="+mj-lt"/>
                </a:rPr>
                <a:t>- it seems that people can be influenced via technology in lots of other areas, so can we harness this </a:t>
              </a:r>
              <a:r>
                <a:rPr lang="en-GB" sz="1400" b="1" i="0" dirty="0">
                  <a:solidFill>
                    <a:srgbClr val="333333"/>
                  </a:solidFill>
                  <a:effectLst/>
                  <a:latin typeface="+mj-lt"/>
                </a:rPr>
                <a:t>to help people live well and enjoy good health</a:t>
              </a:r>
              <a:endParaRPr kumimoji="0" lang="en-GB" sz="1400" b="0" i="0" u="none" strike="noStrike" kern="1200" cap="none" spc="0" normalizeH="0" baseline="0" noProof="0" dirty="0">
                <a:ln>
                  <a:noFill/>
                </a:ln>
                <a:solidFill>
                  <a:srgbClr val="000000"/>
                </a:solidFill>
                <a:effectLst/>
                <a:uLnTx/>
                <a:uFillTx/>
                <a:latin typeface="+mj-lt"/>
                <a:ea typeface="+mn-ea"/>
                <a:cs typeface="+mn-cs"/>
              </a:endParaRPr>
            </a:p>
          </p:txBody>
        </p:sp>
      </p:grpSp>
    </p:spTree>
    <p:extLst>
      <p:ext uri="{BB962C8B-B14F-4D97-AF65-F5344CB8AC3E}">
        <p14:creationId xmlns:p14="http://schemas.microsoft.com/office/powerpoint/2010/main" val="780078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b="1">
                <a:solidFill>
                  <a:schemeClr val="bg1"/>
                </a:solidFill>
              </a:rPr>
              <a:t>Q7: </a:t>
            </a:r>
            <a:r>
              <a:rPr lang="en-GB" sz="2800">
                <a:solidFill>
                  <a:schemeClr val="bg1"/>
                </a:solidFill>
              </a:rPr>
              <a:t>Examples of </a:t>
            </a:r>
            <a:r>
              <a:rPr lang="en-GB" sz="2800" b="1">
                <a:solidFill>
                  <a:schemeClr val="bg1"/>
                </a:solidFill>
              </a:rPr>
              <a:t>brilliant care</a:t>
            </a:r>
            <a:endParaRPr lang="en-GB"/>
          </a:p>
        </p:txBody>
      </p:sp>
    </p:spTree>
    <p:extLst>
      <p:ext uri="{BB962C8B-B14F-4D97-AF65-F5344CB8AC3E}">
        <p14:creationId xmlns:p14="http://schemas.microsoft.com/office/powerpoint/2010/main" val="371499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E946BA-FBBA-22B3-A474-F26F7A897A75}"/>
              </a:ext>
            </a:extLst>
          </p:cNvPr>
          <p:cNvSpPr>
            <a:spLocks noGrp="1"/>
          </p:cNvSpPr>
          <p:nvPr>
            <p:ph type="ctrTitle"/>
          </p:nvPr>
        </p:nvSpPr>
        <p:spPr>
          <a:xfrm>
            <a:off x="441810" y="257311"/>
            <a:ext cx="9144000" cy="601111"/>
          </a:xfrm>
          <a:noFill/>
        </p:spPr>
        <p:txBody>
          <a:bodyPr>
            <a:normAutofit/>
          </a:bodyPr>
          <a:lstStyle/>
          <a:p>
            <a:r>
              <a:rPr lang="en-GB" sz="2400"/>
              <a:t>Overview of the process undertaken </a:t>
            </a:r>
          </a:p>
        </p:txBody>
      </p:sp>
      <p:sp>
        <p:nvSpPr>
          <p:cNvPr id="2" name="TextBox 1">
            <a:extLst>
              <a:ext uri="{FF2B5EF4-FFF2-40B4-BE49-F238E27FC236}">
                <a16:creationId xmlns:a16="http://schemas.microsoft.com/office/drawing/2014/main" id="{FB5EF0A6-D7BC-B189-6C08-42005AD45EC1}"/>
              </a:ext>
            </a:extLst>
          </p:cNvPr>
          <p:cNvSpPr txBox="1"/>
          <p:nvPr/>
        </p:nvSpPr>
        <p:spPr>
          <a:xfrm>
            <a:off x="441810" y="1252597"/>
            <a:ext cx="11455222" cy="5047536"/>
          </a:xfrm>
          <a:prstGeom prst="rect">
            <a:avLst/>
          </a:prstGeom>
          <a:noFill/>
          <a:ln>
            <a:solidFill>
              <a:srgbClr val="4472C4"/>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latin typeface="Arial"/>
                <a:cs typeface="Arial"/>
              </a:rPr>
              <a:t>The NHS@75 rapid engagement process launched across NHS networks on 3 May 2023, with a </a:t>
            </a:r>
            <a:r>
              <a:rPr lang="en-GB" sz="1400" dirty="0">
                <a:latin typeface="Arial"/>
                <a:cs typeface="Arial"/>
                <a:hlinkClick r:id="rId3"/>
              </a:rPr>
              <a:t>survey</a:t>
            </a:r>
            <a:r>
              <a:rPr lang="en-GB" sz="1400" dirty="0">
                <a:latin typeface="Arial"/>
                <a:cs typeface="Arial"/>
              </a:rPr>
              <a:t> and </a:t>
            </a:r>
            <a:r>
              <a:rPr lang="en-GB" sz="1400" dirty="0">
                <a:latin typeface="Arial"/>
                <a:cs typeface="Arial"/>
                <a:hlinkClick r:id="rId4"/>
              </a:rPr>
              <a:t>conversation guide </a:t>
            </a:r>
            <a:r>
              <a:rPr lang="en-GB" sz="1400" dirty="0">
                <a:latin typeface="Arial"/>
                <a:cs typeface="Arial"/>
              </a:rPr>
              <a:t>asking for views. We are very grateful to all who contributed to this process. By the end of May, we had:</a:t>
            </a:r>
          </a:p>
          <a:p>
            <a:endParaRPr lang="en-GB" sz="1400" dirty="0">
              <a:latin typeface="Arial"/>
              <a:cs typeface="Arial"/>
            </a:endParaRPr>
          </a:p>
          <a:p>
            <a:pPr marL="431800" indent="-215900">
              <a:buFont typeface="Arial"/>
              <a:buChar char="•"/>
            </a:pPr>
            <a:r>
              <a:rPr lang="en-GB" sz="1400" dirty="0">
                <a:latin typeface="Arial"/>
                <a:cs typeface="Arial"/>
              </a:rPr>
              <a:t>Received almost 700 responses via the Citizen Space portal, with around 200 from organisations and around 500 from individuals. These were reviewed question by question and a coding process was used to highlight common themes in the responses. All organisational responses and 200 individual responses were coded (at which point the themes were clear). As the organisational responses often represented group discussions, the Citizen Space responses reflect the views of several thousand people.</a:t>
            </a:r>
          </a:p>
          <a:p>
            <a:pPr marL="431800" indent="-215900">
              <a:buFont typeface="Arial"/>
              <a:buChar char="•"/>
            </a:pPr>
            <a:endParaRPr lang="en-GB" sz="1400" dirty="0">
              <a:latin typeface="Arial"/>
              <a:cs typeface="Arial"/>
            </a:endParaRPr>
          </a:p>
          <a:p>
            <a:pPr marL="431800" indent="-215900">
              <a:buFont typeface="Arial,Sans-Serif"/>
              <a:buChar char="•"/>
            </a:pPr>
            <a:r>
              <a:rPr lang="en-GB" sz="1400" dirty="0">
                <a:latin typeface="Arial"/>
                <a:cs typeface="Arial"/>
              </a:rPr>
              <a:t>Organised </a:t>
            </a:r>
            <a:r>
              <a:rPr lang="en-GB" sz="1400" b="1" dirty="0">
                <a:latin typeface="Arial"/>
                <a:cs typeface="Arial"/>
              </a:rPr>
              <a:t>engagement sessions </a:t>
            </a:r>
            <a:r>
              <a:rPr lang="en-GB" sz="1400" dirty="0">
                <a:latin typeface="Arial"/>
                <a:cs typeface="Arial"/>
              </a:rPr>
              <a:t>to gain lived experience patient and carer insights including with Carers UK, the Patients Association, National Voices, Older Peoples Sounding Board, the </a:t>
            </a:r>
            <a:r>
              <a:rPr lang="en-GB" sz="1400" dirty="0">
                <a:solidFill>
                  <a:srgbClr val="000000"/>
                </a:solidFill>
                <a:latin typeface="Arial"/>
                <a:cs typeface="Arial"/>
              </a:rPr>
              <a:t>NHS Citizen Advisory Grou</a:t>
            </a:r>
            <a:r>
              <a:rPr lang="en-GB" sz="1400" dirty="0">
                <a:latin typeface="Arial"/>
                <a:cs typeface="Arial"/>
              </a:rPr>
              <a:t>p, and Learning Disability and Autism Advisory Group (we extended the deadline for our easy read survey). </a:t>
            </a:r>
          </a:p>
          <a:p>
            <a:pPr marL="215900"/>
            <a:endParaRPr lang="en-GB" sz="1400" dirty="0">
              <a:latin typeface="Arial"/>
              <a:cs typeface="Arial"/>
            </a:endParaRPr>
          </a:p>
          <a:p>
            <a:pPr marL="431800" indent="-215900">
              <a:buFont typeface="Arial"/>
              <a:buChar char="•"/>
            </a:pPr>
            <a:r>
              <a:rPr lang="en-GB" sz="1400" dirty="0">
                <a:latin typeface="Arial"/>
                <a:cs typeface="Arial"/>
              </a:rPr>
              <a:t>Conducted over </a:t>
            </a:r>
            <a:r>
              <a:rPr lang="en-GB" sz="1400" b="1" dirty="0">
                <a:latin typeface="Arial"/>
                <a:cs typeface="Arial"/>
              </a:rPr>
              <a:t>50 conversations </a:t>
            </a:r>
            <a:r>
              <a:rPr lang="en-GB" sz="1400" dirty="0">
                <a:latin typeface="Arial"/>
                <a:cs typeface="Arial"/>
              </a:rPr>
              <a:t>with NHS trust and ICB chief executives, usually informed by staff discussions.</a:t>
            </a:r>
          </a:p>
          <a:p>
            <a:pPr marL="215900"/>
            <a:endParaRPr lang="en-GB" sz="1400" dirty="0">
              <a:latin typeface="Arial"/>
              <a:cs typeface="Arial"/>
            </a:endParaRPr>
          </a:p>
          <a:p>
            <a:pPr marL="431800" indent="-215900" fontAlgn="base">
              <a:buFont typeface="Arial"/>
              <a:buChar char="•"/>
            </a:pPr>
            <a:r>
              <a:rPr lang="en-GB" sz="1400" dirty="0">
                <a:latin typeface="Arial"/>
                <a:cs typeface="Arial"/>
              </a:rPr>
              <a:t>Engaged directly with </a:t>
            </a:r>
            <a:r>
              <a:rPr lang="en-GB" sz="1400" b="1" dirty="0">
                <a:latin typeface="Arial"/>
                <a:cs typeface="Arial"/>
              </a:rPr>
              <a:t>clinical leaders </a:t>
            </a:r>
            <a:r>
              <a:rPr lang="en-GB" sz="1400" dirty="0">
                <a:latin typeface="Arial"/>
                <a:cs typeface="Arial"/>
              </a:rPr>
              <a:t>through virtual roundtables in partnership with NHS England’s professional leaders, national clinical directors and specialty advisers. </a:t>
            </a:r>
          </a:p>
          <a:p>
            <a:pPr marL="215900" fontAlgn="base"/>
            <a:endParaRPr lang="en-GB" sz="1400" dirty="0">
              <a:latin typeface="Arial"/>
              <a:cs typeface="Arial"/>
            </a:endParaRPr>
          </a:p>
          <a:p>
            <a:pPr marL="431800" indent="-215900" fontAlgn="base">
              <a:buFont typeface="Arial"/>
              <a:buChar char="•"/>
            </a:pPr>
            <a:r>
              <a:rPr lang="en-GB" sz="1400" dirty="0">
                <a:latin typeface="Arial"/>
                <a:cs typeface="Arial"/>
              </a:rPr>
              <a:t>Commissioned </a:t>
            </a:r>
            <a:r>
              <a:rPr lang="en-GB" sz="1400" b="1" dirty="0">
                <a:latin typeface="Arial"/>
                <a:cs typeface="Arial"/>
              </a:rPr>
              <a:t>insights work </a:t>
            </a:r>
            <a:r>
              <a:rPr lang="en-GB" sz="1400" dirty="0">
                <a:latin typeface="Arial"/>
                <a:cs typeface="Arial"/>
              </a:rPr>
              <a:t>with Healthwatch England, National Voices, the Patients</a:t>
            </a:r>
            <a:r>
              <a:rPr lang="en-GB" sz="1400" dirty="0">
                <a:latin typeface="Arial"/>
                <a:ea typeface="Calibri"/>
                <a:cs typeface="Arial"/>
              </a:rPr>
              <a:t> Association, the NHS staff survey team and the Race Equality Foundation, with accessible and translated materials provided. </a:t>
            </a:r>
          </a:p>
          <a:p>
            <a:endParaRPr lang="en-GB" sz="1400" dirty="0">
              <a:latin typeface="Arial"/>
              <a:cs typeface="Arial"/>
            </a:endParaRPr>
          </a:p>
          <a:p>
            <a:r>
              <a:rPr lang="en-GB" sz="1400" dirty="0">
                <a:latin typeface="Arial"/>
                <a:ea typeface="Calibri"/>
                <a:cs typeface="Arial"/>
              </a:rPr>
              <a:t>This report provides a summary of the responses from this engagement, consolidating messages from the different strands of work. The analysis has been undertaken relatively rapidly and the NHS Assembly and NHS England will continue to draw on the detailed feedback in the months ahead. </a:t>
            </a:r>
          </a:p>
        </p:txBody>
      </p:sp>
    </p:spTree>
    <p:extLst>
      <p:ext uri="{BB962C8B-B14F-4D97-AF65-F5344CB8AC3E}">
        <p14:creationId xmlns:p14="http://schemas.microsoft.com/office/powerpoint/2010/main" val="1359157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10" y="530000"/>
            <a:ext cx="10259685" cy="601111"/>
          </a:xfrm>
        </p:spPr>
        <p:txBody>
          <a:bodyPr>
            <a:noAutofit/>
          </a:bodyPr>
          <a:lstStyle/>
          <a:p>
            <a:br>
              <a:rPr lang="en-GB" sz="2400" dirty="0"/>
            </a:br>
            <a:r>
              <a:rPr lang="en-GB" sz="2400" dirty="0"/>
              <a:t>Q7: Citizen Space feedback on examples of brilliant ways in which the NHS is working now which could be a bigger part of how we work in the future</a:t>
            </a:r>
          </a:p>
        </p:txBody>
      </p:sp>
      <p:sp>
        <p:nvSpPr>
          <p:cNvPr id="13" name="Content Placeholder 2">
            <a:extLst>
              <a:ext uri="{FF2B5EF4-FFF2-40B4-BE49-F238E27FC236}">
                <a16:creationId xmlns:a16="http://schemas.microsoft.com/office/drawing/2014/main" id="{F14E64C4-4CF5-828F-BE5B-9D8C13D2E53F}"/>
              </a:ext>
            </a:extLst>
          </p:cNvPr>
          <p:cNvSpPr txBox="1">
            <a:spLocks/>
          </p:cNvSpPr>
          <p:nvPr/>
        </p:nvSpPr>
        <p:spPr>
          <a:xfrm>
            <a:off x="441810" y="1110005"/>
            <a:ext cx="6192906" cy="2990199"/>
          </a:xfrm>
          <a:prstGeom prst="rect">
            <a:avLst/>
          </a:prstGeom>
          <a:solidFill>
            <a:schemeClr val="tx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500" b="0" i="0" u="none" strike="noStrike" kern="1200" cap="none" spc="0" normalizeH="0" baseline="0" noProof="0" dirty="0">
                <a:ln>
                  <a:noFill/>
                </a:ln>
                <a:solidFill>
                  <a:srgbClr val="2F528F"/>
                </a:solidFill>
                <a:effectLst/>
                <a:uLnTx/>
                <a:uFillTx/>
                <a:latin typeface="Arial"/>
                <a:cs typeface="Arial"/>
              </a:rPr>
              <a:t>Citizen Space survey responses highlight:</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indent="-171450">
              <a:lnSpc>
                <a:spcPct val="100000"/>
              </a:lnSpc>
              <a:spcBef>
                <a:spcPts val="0"/>
              </a:spcBef>
              <a:defRPr/>
            </a:pPr>
            <a:r>
              <a:rPr lang="en-GB" dirty="0">
                <a:latin typeface="Arial"/>
                <a:cs typeface="Arial"/>
              </a:rPr>
              <a:t>There is a wide variety of existing good practice across different sectors, levels and organisations within the NHS, with many individual responses from members of the public citing excellent care and experience of care they received when they needed it. </a:t>
            </a: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i="0" u="none" strike="noStrike" kern="1200" cap="none" spc="0" normalizeH="0" baseline="0" noProof="0" dirty="0">
                <a:ln>
                  <a:noFill/>
                </a:ln>
                <a:effectLst/>
                <a:uLnTx/>
                <a:uFillTx/>
                <a:latin typeface="Arial"/>
                <a:cs typeface="Arial"/>
              </a:rPr>
              <a:t>Most responses focused on examples of </a:t>
            </a:r>
            <a:r>
              <a:rPr kumimoji="0" lang="en-GB" sz="1400" b="1" i="0" u="none" strike="noStrike" kern="1200" cap="none" spc="0" normalizeH="0" baseline="0" noProof="0" dirty="0">
                <a:ln>
                  <a:noFill/>
                </a:ln>
                <a:effectLst/>
                <a:uLnTx/>
                <a:uFillTx/>
                <a:latin typeface="Arial"/>
                <a:cs typeface="Arial"/>
              </a:rPr>
              <a:t>digital and technology </a:t>
            </a:r>
            <a:r>
              <a:rPr kumimoji="0" lang="en-GB" sz="1400" i="0" u="none" strike="noStrike" kern="1200" cap="none" spc="0" normalizeH="0" baseline="0" noProof="0" dirty="0">
                <a:ln>
                  <a:noFill/>
                </a:ln>
                <a:effectLst/>
                <a:uLnTx/>
                <a:uFillTx/>
                <a:latin typeface="Arial"/>
                <a:cs typeface="Arial"/>
              </a:rPr>
              <a:t>being used to effectively deliver services. This includes tech to support remote working, remote monitoring of conditions, virtual wards and the NHS App.</a:t>
            </a:r>
            <a:endParaRPr lang="en-GB" sz="1400" i="0" u="none" strike="noStrike" kern="1200" cap="none" spc="0" normalizeH="0" baseline="0" noProof="0" dirty="0">
              <a:ln>
                <a:noFill/>
              </a:ln>
              <a:effectLst/>
              <a:uLnTx/>
              <a:uFillTx/>
              <a:latin typeface="Arial"/>
              <a:cs typeface="Arial"/>
            </a:endParaRPr>
          </a:p>
          <a:p>
            <a:pPr marL="171450" indent="-171450">
              <a:lnSpc>
                <a:spcPct val="100000"/>
              </a:lnSpc>
              <a:spcBef>
                <a:spcPts val="0"/>
              </a:spcBef>
              <a:defRPr/>
            </a:pPr>
            <a:r>
              <a:rPr lang="en-GB" dirty="0">
                <a:latin typeface="Arial"/>
                <a:cs typeface="Arial"/>
              </a:rPr>
              <a:t>In terms of the workforce, innovations included using </a:t>
            </a:r>
            <a:r>
              <a:rPr lang="en-GB" b="1" dirty="0">
                <a:latin typeface="Arial"/>
                <a:cs typeface="Arial"/>
              </a:rPr>
              <a:t>apprenticeships</a:t>
            </a:r>
            <a:r>
              <a:rPr lang="en-GB" dirty="0">
                <a:latin typeface="Arial"/>
                <a:cs typeface="Arial"/>
              </a:rPr>
              <a:t> to develop our workforce and as part of the NHS’s responsibilities as an Anchor Institution§, as well as </a:t>
            </a:r>
            <a:r>
              <a:rPr lang="en-GB" dirty="0">
                <a:solidFill>
                  <a:prstClr val="black"/>
                </a:solidFill>
              </a:rPr>
              <a:t>consideration for </a:t>
            </a:r>
            <a:r>
              <a:rPr lang="en-GB" b="1" dirty="0">
                <a:solidFill>
                  <a:prstClr val="black"/>
                </a:solidFill>
              </a:rPr>
              <a:t>training, culture and leadership </a:t>
            </a:r>
            <a:r>
              <a:rPr lang="en-GB" dirty="0">
                <a:solidFill>
                  <a:prstClr val="black"/>
                </a:solidFill>
              </a:rPr>
              <a:t>within the NHS. </a:t>
            </a:r>
          </a:p>
          <a:p>
            <a:pPr marL="171450" indent="-171450">
              <a:lnSpc>
                <a:spcPct val="100000"/>
              </a:lnSpc>
              <a:spcBef>
                <a:spcPts val="0"/>
              </a:spcBef>
              <a:defRPr/>
            </a:pPr>
            <a:endParaRPr lang="en-GB" sz="1400" i="0" u="none" strike="noStrike" kern="1200" cap="none" spc="0" normalizeH="0" baseline="0" noProof="0" dirty="0">
              <a:ln>
                <a:noFill/>
              </a:ln>
              <a:effectLst/>
              <a:uLnTx/>
              <a:uFillTx/>
              <a:latin typeface="Arial"/>
              <a:cs typeface="Arial"/>
            </a:endParaRPr>
          </a:p>
        </p:txBody>
      </p:sp>
      <p:sp>
        <p:nvSpPr>
          <p:cNvPr id="6" name="TextBox 5">
            <a:extLst>
              <a:ext uri="{FF2B5EF4-FFF2-40B4-BE49-F238E27FC236}">
                <a16:creationId xmlns:a16="http://schemas.microsoft.com/office/drawing/2014/main" id="{225F4930-F223-8619-790C-738C5BEC7A44}"/>
              </a:ext>
            </a:extLst>
          </p:cNvPr>
          <p:cNvSpPr txBox="1"/>
          <p:nvPr/>
        </p:nvSpPr>
        <p:spPr>
          <a:xfrm>
            <a:off x="342123" y="6050842"/>
            <a:ext cx="11849877" cy="900246"/>
          </a:xfrm>
          <a:prstGeom prst="rect">
            <a:avLst/>
          </a:prstGeom>
          <a:noFill/>
        </p:spPr>
        <p:txBody>
          <a:bodyPr wrap="square" rtlCol="0">
            <a:spAutoFit/>
          </a:bodyPr>
          <a:lstStyle/>
          <a:p>
            <a:r>
              <a:rPr lang="en-GB" sz="1050" i="1" dirty="0">
                <a:solidFill>
                  <a:prstClr val="black"/>
                </a:solidFill>
                <a:latin typeface="Calibri" panose="020F0502020204030204"/>
              </a:rPr>
              <a:t>*Based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a:p>
            <a:r>
              <a:rPr lang="en-GB" sz="1050" i="1" dirty="0">
                <a:solidFill>
                  <a:prstClr val="black"/>
                </a:solidFill>
                <a:latin typeface="Calibri" panose="020F0502020204030204"/>
              </a:rPr>
              <a:t>§ Anchor Institutions are large organisations that are unlikely to relocate and have a significant stake in their local area. They have sizeable assets that can be used to support their local community’s health and wellbeing and tackle health inequalities, for example, through procurement, training, employment, professional development, and buildings and land 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1"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9" name="Content Placeholder 2">
            <a:extLst>
              <a:ext uri="{FF2B5EF4-FFF2-40B4-BE49-F238E27FC236}">
                <a16:creationId xmlns:a16="http://schemas.microsoft.com/office/drawing/2014/main" id="{EFB0282D-DC2E-D17F-7E0A-4C3FDF7FD672}"/>
              </a:ext>
            </a:extLst>
          </p:cNvPr>
          <p:cNvSpPr txBox="1">
            <a:spLocks/>
          </p:cNvSpPr>
          <p:nvPr/>
        </p:nvSpPr>
        <p:spPr>
          <a:xfrm>
            <a:off x="441810" y="3951191"/>
            <a:ext cx="11308380" cy="2063949"/>
          </a:xfrm>
          <a:prstGeom prst="rect">
            <a:avLst/>
          </a:prstGeom>
          <a:solidFill>
            <a:schemeClr val="tx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 were several examples of </a:t>
            </a:r>
            <a:r>
              <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excellent partnership working </a:t>
            </a: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within the NHS and with external partners. Examples cited focused on a range of new ways of working, such as shared workforces/multidisciplinary teams, taking a system-wide approach to tackling shared issues and sharing resources across organisations. </a:t>
            </a:r>
          </a:p>
          <a:p>
            <a:pPr>
              <a:lnSpc>
                <a:spcPct val="100000"/>
              </a:lnSpc>
              <a:spcBef>
                <a:spcPts val="0"/>
              </a:spcBef>
              <a:defRPr/>
            </a:pPr>
            <a:r>
              <a:rPr lang="en-GB" dirty="0">
                <a:solidFill>
                  <a:prstClr val="black"/>
                </a:solidFill>
              </a:rPr>
              <a:t>Virtual wards and the pandemic response were frequently-raised examples of best practice under the new models of care theme. However, additional innovations included One Stop Clinics and Community Diagnostic Centres.</a:t>
            </a:r>
          </a:p>
          <a:p>
            <a:pPr>
              <a:lnSpc>
                <a:spcPct val="100000"/>
              </a:lnSpc>
              <a:spcBef>
                <a:spcPts val="0"/>
              </a:spcBef>
              <a:defRPr/>
            </a:pPr>
            <a:r>
              <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Co-production with patients and carers, co-production of services and policies</a:t>
            </a:r>
            <a:r>
              <a:rPr lang="en-GB" dirty="0">
                <a:solidFill>
                  <a:prstClr val="black"/>
                </a:solidFill>
              </a:rPr>
              <a:t>, and training staff in person-centred care were all among the examples of best practice featured under the personalisation theme. </a:t>
            </a:r>
          </a:p>
          <a:p>
            <a:pPr>
              <a:lnSpc>
                <a:spcPct val="100000"/>
              </a:lnSpc>
              <a:spcBef>
                <a:spcPts val="0"/>
              </a:spcBef>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Organisational responses were more likely to feature </a:t>
            </a:r>
            <a:r>
              <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personalisation </a:t>
            </a: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a theme, while individual responses were more likely to belong to the theme of </a:t>
            </a:r>
            <a:r>
              <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value-based healthcare</a:t>
            </a:r>
            <a:r>
              <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graphicFrame>
        <p:nvGraphicFramePr>
          <p:cNvPr id="3" name="Chart 2">
            <a:extLst>
              <a:ext uri="{FF2B5EF4-FFF2-40B4-BE49-F238E27FC236}">
                <a16:creationId xmlns:a16="http://schemas.microsoft.com/office/drawing/2014/main" id="{1BD7C621-E3D8-46CA-A65D-AD8BE09C868F}"/>
              </a:ext>
            </a:extLst>
          </p:cNvPr>
          <p:cNvGraphicFramePr>
            <a:graphicFrameLocks/>
          </p:cNvGraphicFramePr>
          <p:nvPr>
            <p:extLst>
              <p:ext uri="{D42A27DB-BD31-4B8C-83A1-F6EECF244321}">
                <p14:modId xmlns:p14="http://schemas.microsoft.com/office/powerpoint/2010/main" val="2324015284"/>
              </p:ext>
            </p:extLst>
          </p:nvPr>
        </p:nvGraphicFramePr>
        <p:xfrm>
          <a:off x="6830334" y="1166813"/>
          <a:ext cx="4695825" cy="226218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00A21460-F7CD-35E4-5938-0429A6539739}"/>
              </a:ext>
            </a:extLst>
          </p:cNvPr>
          <p:cNvSpPr txBox="1"/>
          <p:nvPr/>
        </p:nvSpPr>
        <p:spPr>
          <a:xfrm>
            <a:off x="8088973" y="3081749"/>
            <a:ext cx="850691" cy="338554"/>
          </a:xfrm>
          <a:prstGeom prst="rect">
            <a:avLst/>
          </a:prstGeom>
          <a:solidFill>
            <a:schemeClr val="bg1"/>
          </a:solid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spTree>
    <p:extLst>
      <p:ext uri="{BB962C8B-B14F-4D97-AF65-F5344CB8AC3E}">
        <p14:creationId xmlns:p14="http://schemas.microsoft.com/office/powerpoint/2010/main" val="2039592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b="1" dirty="0">
                <a:solidFill>
                  <a:schemeClr val="bg1"/>
                </a:solidFill>
              </a:rPr>
              <a:t>Annex</a:t>
            </a:r>
            <a:endParaRPr lang="en-GB" dirty="0"/>
          </a:p>
        </p:txBody>
      </p:sp>
    </p:spTree>
    <p:extLst>
      <p:ext uri="{BB962C8B-B14F-4D97-AF65-F5344CB8AC3E}">
        <p14:creationId xmlns:p14="http://schemas.microsoft.com/office/powerpoint/2010/main" val="2597333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944D42-12CF-3ED3-6C8A-26CF732E41D4}"/>
              </a:ext>
            </a:extLst>
          </p:cNvPr>
          <p:cNvSpPr>
            <a:spLocks noGrp="1"/>
          </p:cNvSpPr>
          <p:nvPr>
            <p:ph type="ctrTitle"/>
          </p:nvPr>
        </p:nvSpPr>
        <p:spPr>
          <a:xfrm>
            <a:off x="441810" y="210402"/>
            <a:ext cx="9144000" cy="601111"/>
          </a:xfrm>
        </p:spPr>
        <p:txBody>
          <a:bodyPr>
            <a:normAutofit/>
          </a:bodyPr>
          <a:lstStyle/>
          <a:p>
            <a:r>
              <a:rPr lang="en-GB" sz="2400"/>
              <a:t>Overview of Citizen Space feedback analysis methodology</a:t>
            </a:r>
          </a:p>
        </p:txBody>
      </p:sp>
      <p:sp>
        <p:nvSpPr>
          <p:cNvPr id="8" name="TextBox 7">
            <a:extLst>
              <a:ext uri="{FF2B5EF4-FFF2-40B4-BE49-F238E27FC236}">
                <a16:creationId xmlns:a16="http://schemas.microsoft.com/office/drawing/2014/main" id="{FC50A74D-ECED-D5BC-46BA-B8C602F5B9B8}"/>
              </a:ext>
            </a:extLst>
          </p:cNvPr>
          <p:cNvSpPr txBox="1"/>
          <p:nvPr/>
        </p:nvSpPr>
        <p:spPr>
          <a:xfrm>
            <a:off x="364606" y="1087134"/>
            <a:ext cx="11093745" cy="2708434"/>
          </a:xfrm>
          <a:prstGeom prst="rect">
            <a:avLst/>
          </a:prstGeom>
          <a:noFill/>
        </p:spPr>
        <p:txBody>
          <a:bodyPr wrap="square" rtlCol="0">
            <a:spAutoFit/>
          </a:bodyPr>
          <a:lstStyle/>
          <a:p>
            <a:pPr marL="285750" indent="-285750" algn="l" rtl="0" fontAlgn="base">
              <a:buFont typeface="Arial" panose="020B0604020202020204" pitchFamily="34" charset="0"/>
              <a:buChar char="•"/>
            </a:pPr>
            <a:r>
              <a:rPr lang="en-GB" sz="1200" b="0" i="0" u="none" strike="noStrike" dirty="0">
                <a:effectLst/>
                <a:latin typeface="Arial" panose="020B0604020202020204" pitchFamily="34" charset="0"/>
              </a:rPr>
              <a:t>Following advice from specialist qualitative analysts in </a:t>
            </a:r>
            <a:r>
              <a:rPr lang="en-GB" sz="1200" dirty="0">
                <a:latin typeface="Arial" panose="020B0604020202020204" pitchFamily="34" charset="0"/>
              </a:rPr>
              <a:t>NHS England w</a:t>
            </a:r>
            <a:r>
              <a:rPr lang="en-GB" sz="1200" b="0" i="0" u="none" strike="noStrike" dirty="0">
                <a:effectLst/>
                <a:latin typeface="Arial" panose="020B0604020202020204" pitchFamily="34" charset="0"/>
              </a:rPr>
              <a:t>e </a:t>
            </a:r>
            <a:r>
              <a:rPr lang="en-GB" sz="1200" dirty="0">
                <a:latin typeface="Arial" panose="020B0604020202020204" pitchFamily="34" charset="0"/>
              </a:rPr>
              <a:t>used a coding approach </a:t>
            </a:r>
            <a:r>
              <a:rPr lang="en-GB" sz="1200" b="0" i="0" u="none" strike="noStrike" dirty="0">
                <a:effectLst/>
                <a:latin typeface="Arial" panose="020B0604020202020204" pitchFamily="34" charset="0"/>
              </a:rPr>
              <a:t>to complete content analysis received </a:t>
            </a:r>
            <a:r>
              <a:rPr lang="en-GB" sz="1200" dirty="0">
                <a:latin typeface="Arial" panose="020B0604020202020204" pitchFamily="34" charset="0"/>
              </a:rPr>
              <a:t>via</a:t>
            </a:r>
            <a:r>
              <a:rPr lang="en-GB" sz="1200" b="0" i="0" u="none" strike="noStrike" dirty="0">
                <a:effectLst/>
                <a:latin typeface="Arial" panose="020B0604020202020204" pitchFamily="34" charset="0"/>
              </a:rPr>
              <a:t> Citizen Space to ensure a robust approach </a:t>
            </a:r>
            <a:r>
              <a:rPr lang="en-GB" sz="1200" dirty="0">
                <a:latin typeface="Arial" panose="020B0604020202020204" pitchFamily="34" charset="0"/>
              </a:rPr>
              <a:t>that</a:t>
            </a:r>
            <a:r>
              <a:rPr lang="en-GB" sz="1200" b="0" i="0" u="none" strike="noStrike" dirty="0">
                <a:effectLst/>
                <a:latin typeface="Arial" panose="020B0604020202020204" pitchFamily="34" charset="0"/>
              </a:rPr>
              <a:t> drew key messages from the breadth of data shared. </a:t>
            </a:r>
          </a:p>
          <a:p>
            <a:pPr marL="285750" indent="-285750" algn="l" rtl="0" fontAlgn="base">
              <a:buFont typeface="Arial" panose="020B0604020202020204" pitchFamily="34" charset="0"/>
              <a:buChar char="•"/>
            </a:pPr>
            <a:endParaRPr lang="en-GB" sz="1200" b="0" i="0" u="none" strike="noStrike" dirty="0">
              <a:effectLst/>
              <a:latin typeface="Arial" panose="020B0604020202020204" pitchFamily="34" charset="0"/>
            </a:endParaRPr>
          </a:p>
          <a:p>
            <a:pPr marL="285750" indent="-285750" algn="l" rtl="0" fontAlgn="base">
              <a:buFont typeface="Arial" panose="020B0604020202020204" pitchFamily="34" charset="0"/>
              <a:buChar char="•"/>
            </a:pPr>
            <a:r>
              <a:rPr lang="en-GB" sz="1200" dirty="0">
                <a:latin typeface="Arial" panose="020B0604020202020204" pitchFamily="34" charset="0"/>
              </a:rPr>
              <a:t>A thematic dictionary (next slide) was created after reviewing an initial sample of 100 responses. This dictionary was used to code the answers received. Single responses to one question could cover multiple themes, often without a “main” theme being clearly identifiable. As such, responses could be coded as multiple themes, if required, rather than identifying one theme per response.</a:t>
            </a:r>
          </a:p>
          <a:p>
            <a:pPr marL="285750" indent="-285750" algn="l" rtl="0" fontAlgn="base">
              <a:buFont typeface="Arial" panose="020B0604020202020204" pitchFamily="34" charset="0"/>
              <a:buChar char="•"/>
            </a:pPr>
            <a:endParaRPr lang="en-GB" sz="1200" b="0" i="0" u="none" strike="noStrike" dirty="0">
              <a:effectLst/>
              <a:latin typeface="Arial" panose="020B0604020202020204" pitchFamily="34" charset="0"/>
            </a:endParaRPr>
          </a:p>
          <a:p>
            <a:pPr marL="285750" indent="-285750" algn="l" rtl="0" fontAlgn="base">
              <a:buFont typeface="Arial" panose="020B0604020202020204" pitchFamily="34" charset="0"/>
              <a:buChar char="•"/>
            </a:pPr>
            <a:r>
              <a:rPr lang="en-GB" sz="1200" dirty="0">
                <a:latin typeface="Arial" panose="020B0604020202020204" pitchFamily="34" charset="0"/>
              </a:rPr>
              <a:t>As almost 700 responses were received, we took a sampling approach. All responses received from 176 organisations, groups or networks were coded. A sample of 207 responses received from individual respondents were coded, at which point it was agreed by the coding team that data saturation was reached where a consistent, representative view was being captured. For the remaining individual responses, although not coded, they were reviewed and considered as part of the overall assessment. </a:t>
            </a:r>
          </a:p>
          <a:p>
            <a:pPr marL="285750" indent="-285750" algn="l" rtl="0" fontAlgn="base">
              <a:buFont typeface="Arial" panose="020B0604020202020204" pitchFamily="34" charset="0"/>
              <a:buChar char="•"/>
            </a:pPr>
            <a:endParaRPr lang="en-GB" sz="1200" b="0" i="0" u="none" strike="noStrike" dirty="0">
              <a:effectLst/>
              <a:latin typeface="Arial" panose="020B0604020202020204" pitchFamily="34" charset="0"/>
            </a:endParaRPr>
          </a:p>
          <a:p>
            <a:pPr marL="285750" indent="-285750" algn="l" rtl="0" fontAlgn="base">
              <a:buFont typeface="Arial" panose="020B0604020202020204" pitchFamily="34" charset="0"/>
              <a:buChar char="•"/>
            </a:pPr>
            <a:r>
              <a:rPr lang="en-GB" sz="1200" dirty="0">
                <a:latin typeface="Arial" panose="020B0604020202020204" pitchFamily="34" charset="0"/>
              </a:rPr>
              <a:t>This table shows the spread of responses across all answers. Answers highlighted in green and red font indicate the top responses against each question</a:t>
            </a:r>
            <a:endParaRPr lang="en-GB" sz="1200" b="0" i="0" u="none" strike="noStrike" dirty="0">
              <a:effectLst/>
              <a:latin typeface="Arial" panose="020B0604020202020204" pitchFamily="34" charset="0"/>
            </a:endParaRPr>
          </a:p>
          <a:p>
            <a:pPr algn="l" rtl="0" fontAlgn="base"/>
            <a:r>
              <a:rPr lang="en-GB" sz="1400" b="0" i="0" dirty="0">
                <a:effectLst/>
                <a:latin typeface="Arial" panose="020B0604020202020204" pitchFamily="34" charset="0"/>
              </a:rPr>
              <a:t>​</a:t>
            </a:r>
          </a:p>
        </p:txBody>
      </p:sp>
      <p:pic>
        <p:nvPicPr>
          <p:cNvPr id="4" name="Picture 3">
            <a:extLst>
              <a:ext uri="{FF2B5EF4-FFF2-40B4-BE49-F238E27FC236}">
                <a16:creationId xmlns:a16="http://schemas.microsoft.com/office/drawing/2014/main" id="{8009C777-E8F4-CBAA-9209-B59903320AEB}"/>
              </a:ext>
            </a:extLst>
          </p:cNvPr>
          <p:cNvPicPr>
            <a:picLocks noChangeAspect="1"/>
          </p:cNvPicPr>
          <p:nvPr/>
        </p:nvPicPr>
        <p:blipFill>
          <a:blip r:embed="rId2"/>
          <a:stretch>
            <a:fillRect/>
          </a:stretch>
        </p:blipFill>
        <p:spPr>
          <a:xfrm>
            <a:off x="618349" y="3637935"/>
            <a:ext cx="10930631" cy="2851137"/>
          </a:xfrm>
          <a:prstGeom prst="rect">
            <a:avLst/>
          </a:prstGeom>
        </p:spPr>
      </p:pic>
    </p:spTree>
    <p:extLst>
      <p:ext uri="{BB962C8B-B14F-4D97-AF65-F5344CB8AC3E}">
        <p14:creationId xmlns:p14="http://schemas.microsoft.com/office/powerpoint/2010/main" val="328879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944D42-12CF-3ED3-6C8A-26CF732E41D4}"/>
              </a:ext>
            </a:extLst>
          </p:cNvPr>
          <p:cNvSpPr>
            <a:spLocks noGrp="1"/>
          </p:cNvSpPr>
          <p:nvPr>
            <p:ph type="ctrTitle"/>
          </p:nvPr>
        </p:nvSpPr>
        <p:spPr>
          <a:xfrm>
            <a:off x="417956" y="208132"/>
            <a:ext cx="9144000" cy="601111"/>
          </a:xfrm>
        </p:spPr>
        <p:txBody>
          <a:bodyPr>
            <a:normAutofit/>
          </a:bodyPr>
          <a:lstStyle/>
          <a:p>
            <a:r>
              <a:rPr lang="en-GB" sz="2400"/>
              <a:t>Thematic dictionary used in Citizen Space analysis</a:t>
            </a:r>
          </a:p>
        </p:txBody>
      </p:sp>
      <p:graphicFrame>
        <p:nvGraphicFramePr>
          <p:cNvPr id="4" name="Table 3">
            <a:extLst>
              <a:ext uri="{FF2B5EF4-FFF2-40B4-BE49-F238E27FC236}">
                <a16:creationId xmlns:a16="http://schemas.microsoft.com/office/drawing/2014/main" id="{B9462862-F391-C24F-043D-C38427B05253}"/>
              </a:ext>
            </a:extLst>
          </p:cNvPr>
          <p:cNvGraphicFramePr>
            <a:graphicFrameLocks noGrp="1"/>
          </p:cNvGraphicFramePr>
          <p:nvPr>
            <p:extLst>
              <p:ext uri="{D42A27DB-BD31-4B8C-83A1-F6EECF244321}">
                <p14:modId xmlns:p14="http://schemas.microsoft.com/office/powerpoint/2010/main" val="2367873728"/>
              </p:ext>
            </p:extLst>
          </p:nvPr>
        </p:nvGraphicFramePr>
        <p:xfrm>
          <a:off x="417956" y="973873"/>
          <a:ext cx="5254571" cy="5742380"/>
        </p:xfrm>
        <a:graphic>
          <a:graphicData uri="http://schemas.openxmlformats.org/drawingml/2006/table">
            <a:tbl>
              <a:tblPr firstRow="1" firstCol="1" bandRow="1">
                <a:tableStyleId>{5C22544A-7EE6-4342-B048-85BDC9FD1C3A}</a:tableStyleId>
              </a:tblPr>
              <a:tblGrid>
                <a:gridCol w="1222856">
                  <a:extLst>
                    <a:ext uri="{9D8B030D-6E8A-4147-A177-3AD203B41FA5}">
                      <a16:colId xmlns:a16="http://schemas.microsoft.com/office/drawing/2014/main" val="877471657"/>
                    </a:ext>
                  </a:extLst>
                </a:gridCol>
                <a:gridCol w="4031715">
                  <a:extLst>
                    <a:ext uri="{9D8B030D-6E8A-4147-A177-3AD203B41FA5}">
                      <a16:colId xmlns:a16="http://schemas.microsoft.com/office/drawing/2014/main" val="2053067681"/>
                    </a:ext>
                  </a:extLst>
                </a:gridCol>
              </a:tblGrid>
              <a:tr h="301671">
                <a:tc>
                  <a:txBody>
                    <a:bodyPr/>
                    <a:lstStyle/>
                    <a:p>
                      <a:pPr>
                        <a:lnSpc>
                          <a:spcPct val="107000"/>
                        </a:lnSpc>
                        <a:spcAft>
                          <a:spcPts val="800"/>
                        </a:spcAft>
                      </a:pPr>
                      <a:r>
                        <a:rPr lang="en-GB" sz="1100">
                          <a:effectLst/>
                        </a:rPr>
                        <a:t>Themes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Sub-themes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1923451721"/>
                  </a:ext>
                </a:extLst>
              </a:tr>
              <a:tr h="319553">
                <a:tc>
                  <a:txBody>
                    <a:bodyPr/>
                    <a:lstStyle/>
                    <a:p>
                      <a:pPr>
                        <a:lnSpc>
                          <a:spcPct val="107000"/>
                        </a:lnSpc>
                        <a:spcAft>
                          <a:spcPts val="800"/>
                        </a:spcAft>
                      </a:pPr>
                      <a:r>
                        <a:rPr lang="en-GB" sz="1100">
                          <a:effectLst/>
                        </a:rPr>
                        <a:t>Universal NHS values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Access to free healthcare</a:t>
                      </a:r>
                    </a:p>
                    <a:p>
                      <a:pPr>
                        <a:lnSpc>
                          <a:spcPct val="107000"/>
                        </a:lnSpc>
                        <a:spcAft>
                          <a:spcPts val="0"/>
                        </a:spcAft>
                      </a:pPr>
                      <a:r>
                        <a:rPr lang="en-GB" sz="1100">
                          <a:effectLst/>
                        </a:rPr>
                        <a:t>Taxation funded model</a:t>
                      </a:r>
                    </a:p>
                    <a:p>
                      <a:pPr>
                        <a:lnSpc>
                          <a:spcPct val="107000"/>
                        </a:lnSpc>
                        <a:spcAft>
                          <a:spcPts val="0"/>
                        </a:spcAft>
                      </a:pPr>
                      <a:r>
                        <a:rPr lang="en-GB" sz="1100">
                          <a:effectLst/>
                        </a:rPr>
                        <a:t>Use of NICE</a:t>
                      </a:r>
                    </a:p>
                    <a:p>
                      <a:pPr>
                        <a:lnSpc>
                          <a:spcPct val="107000"/>
                        </a:lnSpc>
                        <a:spcAft>
                          <a:spcPts val="0"/>
                        </a:spcAft>
                      </a:pPr>
                      <a:r>
                        <a:rPr lang="en-GB" sz="1100">
                          <a:effectLst/>
                        </a:rPr>
                        <a:t>Other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2994373212"/>
                  </a:ext>
                </a:extLst>
              </a:tr>
              <a:tr h="570702">
                <a:tc>
                  <a:txBody>
                    <a:bodyPr/>
                    <a:lstStyle/>
                    <a:p>
                      <a:pPr>
                        <a:lnSpc>
                          <a:spcPct val="107000"/>
                        </a:lnSpc>
                        <a:spcAft>
                          <a:spcPts val="800"/>
                        </a:spcAft>
                      </a:pPr>
                      <a:r>
                        <a:rPr lang="en-GB" sz="1100">
                          <a:effectLst/>
                        </a:rPr>
                        <a:t>Health service 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dirty="0">
                          <a:effectLst/>
                        </a:rPr>
                        <a:t>Better data</a:t>
                      </a:r>
                    </a:p>
                    <a:p>
                      <a:pPr>
                        <a:lnSpc>
                          <a:spcPct val="107000"/>
                        </a:lnSpc>
                        <a:spcAft>
                          <a:spcPts val="0"/>
                        </a:spcAft>
                      </a:pPr>
                      <a:r>
                        <a:rPr lang="en-GB" sz="1100" dirty="0">
                          <a:effectLst/>
                        </a:rPr>
                        <a:t>Less bureaucracy</a:t>
                      </a:r>
                    </a:p>
                    <a:p>
                      <a:pPr>
                        <a:lnSpc>
                          <a:spcPct val="107000"/>
                        </a:lnSpc>
                        <a:spcAft>
                          <a:spcPts val="0"/>
                        </a:spcAft>
                      </a:pPr>
                      <a:r>
                        <a:rPr lang="en-GB" sz="1100" dirty="0">
                          <a:effectLst/>
                        </a:rPr>
                        <a:t>Patient choice</a:t>
                      </a:r>
                    </a:p>
                  </a:txBody>
                  <a:tcPr marL="35281" marR="35281" marT="0" marB="0"/>
                </a:tc>
                <a:extLst>
                  <a:ext uri="{0D108BD9-81ED-4DB2-BD59-A6C34878D82A}">
                    <a16:rowId xmlns:a16="http://schemas.microsoft.com/office/drawing/2014/main" val="3925743857"/>
                  </a:ext>
                </a:extLst>
              </a:tr>
              <a:tr h="658761">
                <a:tc>
                  <a:txBody>
                    <a:bodyPr/>
                    <a:lstStyle/>
                    <a:p>
                      <a:pPr>
                        <a:lnSpc>
                          <a:spcPct val="107000"/>
                        </a:lnSpc>
                        <a:spcAft>
                          <a:spcPts val="800"/>
                        </a:spcAft>
                      </a:pPr>
                      <a:r>
                        <a:rPr lang="en-GB" sz="1100">
                          <a:effectLst/>
                        </a:rPr>
                        <a:t>Clinical outcomes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Cancer</a:t>
                      </a:r>
                    </a:p>
                    <a:p>
                      <a:pPr>
                        <a:lnSpc>
                          <a:spcPct val="107000"/>
                        </a:lnSpc>
                        <a:spcAft>
                          <a:spcPts val="0"/>
                        </a:spcAft>
                      </a:pPr>
                      <a:r>
                        <a:rPr lang="en-GB" sz="1100">
                          <a:effectLst/>
                        </a:rPr>
                        <a:t>Respiratory</a:t>
                      </a:r>
                    </a:p>
                    <a:p>
                      <a:pPr>
                        <a:lnSpc>
                          <a:spcPct val="107000"/>
                        </a:lnSpc>
                        <a:spcAft>
                          <a:spcPts val="0"/>
                        </a:spcAft>
                      </a:pPr>
                      <a:r>
                        <a:rPr lang="en-GB" sz="1100">
                          <a:effectLst/>
                        </a:rPr>
                        <a:t>Maternity</a:t>
                      </a:r>
                    </a:p>
                    <a:p>
                      <a:pPr>
                        <a:lnSpc>
                          <a:spcPct val="107000"/>
                        </a:lnSpc>
                        <a:spcAft>
                          <a:spcPts val="0"/>
                        </a:spcAft>
                      </a:pPr>
                      <a:r>
                        <a:rPr lang="en-GB" sz="1100">
                          <a:effectLst/>
                        </a:rPr>
                        <a:t>Chronic pain</a:t>
                      </a:r>
                    </a:p>
                  </a:txBody>
                  <a:tcPr marL="35281" marR="35281" marT="0" marB="0"/>
                </a:tc>
                <a:extLst>
                  <a:ext uri="{0D108BD9-81ED-4DB2-BD59-A6C34878D82A}">
                    <a16:rowId xmlns:a16="http://schemas.microsoft.com/office/drawing/2014/main" val="2021640486"/>
                  </a:ext>
                </a:extLst>
              </a:tr>
              <a:tr h="401463">
                <a:tc>
                  <a:txBody>
                    <a:bodyPr/>
                    <a:lstStyle/>
                    <a:p>
                      <a:pPr>
                        <a:lnSpc>
                          <a:spcPct val="107000"/>
                        </a:lnSpc>
                        <a:spcAft>
                          <a:spcPts val="800"/>
                        </a:spcAft>
                      </a:pPr>
                      <a:r>
                        <a:rPr lang="en-GB" sz="1100">
                          <a:effectLst/>
                        </a:rPr>
                        <a:t>Access/Navigation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Patient communication</a:t>
                      </a:r>
                    </a:p>
                    <a:p>
                      <a:pPr>
                        <a:lnSpc>
                          <a:spcPct val="107000"/>
                        </a:lnSpc>
                        <a:spcAft>
                          <a:spcPts val="0"/>
                        </a:spcAft>
                      </a:pPr>
                      <a:r>
                        <a:rPr lang="en-GB" sz="1100">
                          <a:effectLst/>
                        </a:rPr>
                        <a:t>Continuity of Care</a:t>
                      </a:r>
                    </a:p>
                    <a:p>
                      <a:pPr>
                        <a:lnSpc>
                          <a:spcPct val="107000"/>
                        </a:lnSpc>
                        <a:spcAft>
                          <a:spcPts val="0"/>
                        </a:spcAft>
                      </a:pPr>
                      <a:r>
                        <a:rPr lang="en-GB" sz="1100">
                          <a:effectLst/>
                        </a:rPr>
                        <a:t>Referral difficulties</a:t>
                      </a:r>
                    </a:p>
                    <a:p>
                      <a:pPr>
                        <a:lnSpc>
                          <a:spcPct val="107000"/>
                        </a:lnSpc>
                        <a:spcAft>
                          <a:spcPts val="0"/>
                        </a:spcAft>
                      </a:pPr>
                      <a:r>
                        <a:rPr lang="en-GB" sz="1100">
                          <a:effectLst/>
                        </a:rPr>
                        <a:t>Other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3748947234"/>
                  </a:ext>
                </a:extLst>
              </a:tr>
              <a:tr h="421342">
                <a:tc>
                  <a:txBody>
                    <a:bodyPr/>
                    <a:lstStyle/>
                    <a:p>
                      <a:pPr>
                        <a:lnSpc>
                          <a:spcPct val="107000"/>
                        </a:lnSpc>
                        <a:spcAft>
                          <a:spcPts val="800"/>
                        </a:spcAft>
                      </a:pPr>
                      <a:r>
                        <a:rPr lang="en-GB" sz="1100">
                          <a:effectLst/>
                        </a:rPr>
                        <a:t>Integration and Partnerships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Within NHS</a:t>
                      </a:r>
                    </a:p>
                    <a:p>
                      <a:pPr>
                        <a:lnSpc>
                          <a:spcPct val="107000"/>
                        </a:lnSpc>
                        <a:spcAft>
                          <a:spcPts val="0"/>
                        </a:spcAft>
                      </a:pPr>
                      <a:r>
                        <a:rPr lang="en-GB" sz="1100">
                          <a:effectLst/>
                        </a:rPr>
                        <a:t>Wider e.g. Social care</a:t>
                      </a:r>
                    </a:p>
                    <a:p>
                      <a:pPr>
                        <a:lnSpc>
                          <a:spcPct val="107000"/>
                        </a:lnSpc>
                        <a:spcAft>
                          <a:spcPts val="0"/>
                        </a:spcAft>
                      </a:pPr>
                      <a:r>
                        <a:rPr lang="en-GB" sz="1100">
                          <a:effectLst/>
                        </a:rPr>
                        <a:t>Internal and external to NHS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1303563474"/>
                  </a:ext>
                </a:extLst>
              </a:tr>
              <a:tr h="592196">
                <a:tc>
                  <a:txBody>
                    <a:bodyPr/>
                    <a:lstStyle/>
                    <a:p>
                      <a:pPr>
                        <a:lnSpc>
                          <a:spcPct val="107000"/>
                        </a:lnSpc>
                        <a:spcAft>
                          <a:spcPts val="800"/>
                        </a:spcAft>
                      </a:pPr>
                      <a:r>
                        <a:rPr lang="en-GB" sz="1100">
                          <a:effectLst/>
                        </a:rPr>
                        <a:t>New models of care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dirty="0">
                          <a:effectLst/>
                        </a:rPr>
                        <a:t>Pathway transformation</a:t>
                      </a:r>
                    </a:p>
                    <a:p>
                      <a:pPr>
                        <a:lnSpc>
                          <a:spcPct val="107000"/>
                        </a:lnSpc>
                        <a:spcAft>
                          <a:spcPts val="0"/>
                        </a:spcAft>
                      </a:pPr>
                      <a:r>
                        <a:rPr lang="en-GB" sz="1100" dirty="0">
                          <a:effectLst/>
                        </a:rPr>
                        <a:t>Virtual wards</a:t>
                      </a:r>
                    </a:p>
                    <a:p>
                      <a:pPr>
                        <a:lnSpc>
                          <a:spcPct val="107000"/>
                        </a:lnSpc>
                        <a:spcAft>
                          <a:spcPts val="0"/>
                        </a:spcAft>
                      </a:pPr>
                      <a:r>
                        <a:rPr lang="en-GB" sz="1100" dirty="0">
                          <a:effectLst/>
                        </a:rPr>
                        <a:t>SDEC</a:t>
                      </a:r>
                    </a:p>
                    <a:p>
                      <a:pPr>
                        <a:lnSpc>
                          <a:spcPct val="107000"/>
                        </a:lnSpc>
                        <a:spcAft>
                          <a:spcPts val="0"/>
                        </a:spcAft>
                      </a:pPr>
                      <a:r>
                        <a:rPr lang="en-GB" sz="1100" dirty="0">
                          <a:effectLst/>
                        </a:rPr>
                        <a:t>Pandemic response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2104999710"/>
                  </a:ext>
                </a:extLst>
              </a:tr>
              <a:tr h="79634">
                <a:tc>
                  <a:txBody>
                    <a:bodyPr/>
                    <a:lstStyle/>
                    <a:p>
                      <a:pPr>
                        <a:lnSpc>
                          <a:spcPct val="107000"/>
                        </a:lnSpc>
                        <a:spcAft>
                          <a:spcPts val="800"/>
                        </a:spcAft>
                      </a:pPr>
                      <a:r>
                        <a:rPr lang="en-GB" sz="1100">
                          <a:effectLst/>
                        </a:rPr>
                        <a:t>Children and Young People</a:t>
                      </a:r>
                    </a:p>
                    <a:p>
                      <a:pPr>
                        <a:lnSpc>
                          <a:spcPct val="107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Learning Disability &amp; Autism services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957411561"/>
                  </a:ext>
                </a:extLst>
              </a:tr>
              <a:tr h="250488">
                <a:tc>
                  <a:txBody>
                    <a:bodyPr/>
                    <a:lstStyle/>
                    <a:p>
                      <a:pPr>
                        <a:lnSpc>
                          <a:spcPct val="107000"/>
                        </a:lnSpc>
                        <a:spcAft>
                          <a:spcPts val="800"/>
                        </a:spcAft>
                      </a:pPr>
                      <a:r>
                        <a:rPr lang="en-GB" sz="1100">
                          <a:effectLst/>
                        </a:rPr>
                        <a:t>Mental health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a:effectLst/>
                        </a:rPr>
                        <a:t>Investment</a:t>
                      </a:r>
                    </a:p>
                    <a:p>
                      <a:pPr>
                        <a:lnSpc>
                          <a:spcPct val="107000"/>
                        </a:lnSpc>
                        <a:spcAft>
                          <a:spcPts val="0"/>
                        </a:spcAft>
                      </a:pPr>
                      <a:r>
                        <a:rPr lang="en-GB" sz="1100">
                          <a:effectLst/>
                        </a:rPr>
                        <a:t>Embedded in other services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1963285355"/>
                  </a:ext>
                </a:extLst>
              </a:tr>
              <a:tr h="421342">
                <a:tc>
                  <a:txBody>
                    <a:bodyPr/>
                    <a:lstStyle/>
                    <a:p>
                      <a:pPr>
                        <a:lnSpc>
                          <a:spcPct val="107000"/>
                        </a:lnSpc>
                        <a:spcAft>
                          <a:spcPts val="800"/>
                        </a:spcAft>
                      </a:pPr>
                      <a:r>
                        <a:rPr lang="en-GB" sz="1100">
                          <a:effectLst/>
                        </a:rPr>
                        <a:t>Primary care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tc>
                  <a:txBody>
                    <a:bodyPr/>
                    <a:lstStyle/>
                    <a:p>
                      <a:pPr>
                        <a:lnSpc>
                          <a:spcPct val="107000"/>
                        </a:lnSpc>
                        <a:spcAft>
                          <a:spcPts val="0"/>
                        </a:spcAft>
                      </a:pPr>
                      <a:r>
                        <a:rPr lang="en-GB" sz="1100" dirty="0">
                          <a:effectLst/>
                        </a:rPr>
                        <a:t>Access to</a:t>
                      </a:r>
                    </a:p>
                    <a:p>
                      <a:pPr>
                        <a:lnSpc>
                          <a:spcPct val="107000"/>
                        </a:lnSpc>
                        <a:spcAft>
                          <a:spcPts val="0"/>
                        </a:spcAft>
                      </a:pPr>
                      <a:r>
                        <a:rPr lang="en-GB" sz="1100" dirty="0">
                          <a:effectLst/>
                        </a:rPr>
                        <a:t>Partnership model</a:t>
                      </a:r>
                    </a:p>
                    <a:p>
                      <a:pPr>
                        <a:lnSpc>
                          <a:spcPct val="107000"/>
                        </a:lnSpc>
                        <a:spcAft>
                          <a:spcPts val="0"/>
                        </a:spcAft>
                      </a:pPr>
                      <a:r>
                        <a:rPr lang="en-GB" sz="1100" dirty="0">
                          <a:effectLst/>
                        </a:rPr>
                        <a:t>Dentistry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5281" marR="35281" marT="0" marB="0"/>
                </a:tc>
                <a:extLst>
                  <a:ext uri="{0D108BD9-81ED-4DB2-BD59-A6C34878D82A}">
                    <a16:rowId xmlns:a16="http://schemas.microsoft.com/office/drawing/2014/main" val="485191638"/>
                  </a:ext>
                </a:extLst>
              </a:tr>
            </a:tbl>
          </a:graphicData>
        </a:graphic>
      </p:graphicFrame>
      <p:graphicFrame>
        <p:nvGraphicFramePr>
          <p:cNvPr id="6" name="Table 5">
            <a:extLst>
              <a:ext uri="{FF2B5EF4-FFF2-40B4-BE49-F238E27FC236}">
                <a16:creationId xmlns:a16="http://schemas.microsoft.com/office/drawing/2014/main" id="{A36D4859-AA73-4838-ABB0-30AE7BC8B4F9}"/>
              </a:ext>
            </a:extLst>
          </p:cNvPr>
          <p:cNvGraphicFramePr>
            <a:graphicFrameLocks noGrp="1"/>
          </p:cNvGraphicFramePr>
          <p:nvPr>
            <p:extLst>
              <p:ext uri="{D42A27DB-BD31-4B8C-83A1-F6EECF244321}">
                <p14:modId xmlns:p14="http://schemas.microsoft.com/office/powerpoint/2010/main" val="3045532670"/>
              </p:ext>
            </p:extLst>
          </p:nvPr>
        </p:nvGraphicFramePr>
        <p:xfrm>
          <a:off x="5783418" y="973873"/>
          <a:ext cx="5603644" cy="5850063"/>
        </p:xfrm>
        <a:graphic>
          <a:graphicData uri="http://schemas.openxmlformats.org/drawingml/2006/table">
            <a:tbl>
              <a:tblPr firstRow="1" firstCol="1" bandRow="1">
                <a:tableStyleId>{5C22544A-7EE6-4342-B048-85BDC9FD1C3A}</a:tableStyleId>
              </a:tblPr>
              <a:tblGrid>
                <a:gridCol w="2205550">
                  <a:extLst>
                    <a:ext uri="{9D8B030D-6E8A-4147-A177-3AD203B41FA5}">
                      <a16:colId xmlns:a16="http://schemas.microsoft.com/office/drawing/2014/main" val="3821922639"/>
                    </a:ext>
                  </a:extLst>
                </a:gridCol>
                <a:gridCol w="3398094">
                  <a:extLst>
                    <a:ext uri="{9D8B030D-6E8A-4147-A177-3AD203B41FA5}">
                      <a16:colId xmlns:a16="http://schemas.microsoft.com/office/drawing/2014/main" val="1197743475"/>
                    </a:ext>
                  </a:extLst>
                </a:gridCol>
              </a:tblGrid>
              <a:tr h="269336">
                <a:tc>
                  <a:txBody>
                    <a:bodyPr/>
                    <a:lstStyle/>
                    <a:p>
                      <a:pPr>
                        <a:lnSpc>
                          <a:spcPct val="107000"/>
                        </a:lnSpc>
                        <a:spcAft>
                          <a:spcPts val="400"/>
                        </a:spcAft>
                      </a:pPr>
                      <a:r>
                        <a:rPr lang="en-GB" sz="1100">
                          <a:effectLst/>
                          <a:latin typeface="Arial" panose="020B0604020202020204" pitchFamily="34" charset="0"/>
                          <a:ea typeface="Calibri" panose="020F0502020204030204" pitchFamily="34" charset="0"/>
                          <a:cs typeface="Arial" panose="020B0604020202020204" pitchFamily="34" charset="0"/>
                        </a:rPr>
                        <a:t>Themes</a:t>
                      </a:r>
                    </a:p>
                  </a:txBody>
                  <a:tcPr marL="45057" marR="45057" marT="0" marB="0"/>
                </a:tc>
                <a:tc>
                  <a:txBody>
                    <a:bodyPr/>
                    <a:lstStyle/>
                    <a:p>
                      <a:pPr>
                        <a:lnSpc>
                          <a:spcPct val="107000"/>
                        </a:lnSpc>
                        <a:spcAft>
                          <a:spcPts val="400"/>
                        </a:spcAft>
                      </a:pPr>
                      <a:r>
                        <a:rPr lang="en-GB" sz="1100">
                          <a:effectLst/>
                          <a:latin typeface="Arial" panose="020B0604020202020204" pitchFamily="34" charset="0"/>
                          <a:ea typeface="Calibri" panose="020F0502020204030204" pitchFamily="34" charset="0"/>
                          <a:cs typeface="Arial" panose="020B0604020202020204" pitchFamily="34" charset="0"/>
                        </a:rPr>
                        <a:t>Subthemes </a:t>
                      </a:r>
                    </a:p>
                  </a:txBody>
                  <a:tcPr marL="45057" marR="45057" marT="0" marB="0"/>
                </a:tc>
                <a:extLst>
                  <a:ext uri="{0D108BD9-81ED-4DB2-BD59-A6C34878D82A}">
                    <a16:rowId xmlns:a16="http://schemas.microsoft.com/office/drawing/2014/main" val="1584443804"/>
                  </a:ext>
                </a:extLst>
              </a:tr>
              <a:tr h="112642">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Community care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Investment</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92051198"/>
                  </a:ext>
                </a:extLst>
              </a:tr>
              <a:tr h="297251">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Hospital care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Access/waiting times</a:t>
                      </a:r>
                    </a:p>
                    <a:p>
                      <a:pPr>
                        <a:lnSpc>
                          <a:spcPct val="100000"/>
                        </a:lnSpc>
                        <a:spcAft>
                          <a:spcPts val="400"/>
                        </a:spcAft>
                      </a:pPr>
                      <a:r>
                        <a:rPr lang="en-GB" sz="1100">
                          <a:effectLst/>
                          <a:latin typeface="Arial" panose="020B0604020202020204" pitchFamily="34" charset="0"/>
                          <a:cs typeface="Arial" panose="020B0604020202020204" pitchFamily="34" charset="0"/>
                        </a:rPr>
                        <a:t>Bed capacity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3699285786"/>
                  </a:ext>
                </a:extLst>
              </a:tr>
              <a:tr h="112642">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Emergency care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Access to</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2000665909"/>
                  </a:ext>
                </a:extLst>
              </a:tr>
              <a:tr h="481859">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Prevention/Public health</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More education on prevention/public health</a:t>
                      </a:r>
                    </a:p>
                    <a:p>
                      <a:pPr>
                        <a:lnSpc>
                          <a:spcPct val="100000"/>
                        </a:lnSpc>
                        <a:spcAft>
                          <a:spcPts val="400"/>
                        </a:spcAft>
                      </a:pPr>
                      <a:r>
                        <a:rPr lang="en-GB" sz="1100">
                          <a:effectLst/>
                          <a:latin typeface="Arial" panose="020B0604020202020204" pitchFamily="34" charset="0"/>
                          <a:cs typeface="Arial" panose="020B0604020202020204" pitchFamily="34" charset="0"/>
                        </a:rPr>
                        <a:t>More investment in prevention/public health </a:t>
                      </a:r>
                    </a:p>
                  </a:txBody>
                  <a:tcPr marL="45057" marR="45057" marT="0" marB="0"/>
                </a:tc>
                <a:extLst>
                  <a:ext uri="{0D108BD9-81ED-4DB2-BD59-A6C34878D82A}">
                    <a16:rowId xmlns:a16="http://schemas.microsoft.com/office/drawing/2014/main" val="3322002239"/>
                  </a:ext>
                </a:extLst>
              </a:tr>
              <a:tr h="481859">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Value-based healthcare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err="1">
                          <a:effectLst/>
                          <a:latin typeface="Arial" panose="020B0604020202020204" pitchFamily="34" charset="0"/>
                          <a:cs typeface="Arial" panose="020B0604020202020204" pitchFamily="34" charset="0"/>
                        </a:rPr>
                        <a:t>EolC</a:t>
                      </a:r>
                      <a:r>
                        <a:rPr lang="en-GB" sz="1100">
                          <a:effectLst/>
                          <a:latin typeface="Arial" panose="020B0604020202020204" pitchFamily="34" charset="0"/>
                          <a:cs typeface="Arial" panose="020B0604020202020204" pitchFamily="34" charset="0"/>
                        </a:rPr>
                        <a:t> over-treatment</a:t>
                      </a:r>
                    </a:p>
                    <a:p>
                      <a:pPr>
                        <a:lnSpc>
                          <a:spcPct val="100000"/>
                        </a:lnSpc>
                        <a:spcAft>
                          <a:spcPts val="400"/>
                        </a:spcAft>
                      </a:pPr>
                      <a:r>
                        <a:rPr lang="en-GB" sz="1100">
                          <a:effectLst/>
                          <a:latin typeface="Arial" panose="020B0604020202020204" pitchFamily="34" charset="0"/>
                          <a:cs typeface="Arial" panose="020B0604020202020204" pitchFamily="34" charset="0"/>
                        </a:rPr>
                        <a:t>Shared decision making</a:t>
                      </a:r>
                    </a:p>
                    <a:p>
                      <a:pPr>
                        <a:lnSpc>
                          <a:spcPct val="100000"/>
                        </a:lnSpc>
                        <a:spcAft>
                          <a:spcPts val="400"/>
                        </a:spcAft>
                      </a:pPr>
                      <a:r>
                        <a:rPr lang="en-GB" sz="1100">
                          <a:effectLst/>
                          <a:latin typeface="Arial" panose="020B0604020202020204" pitchFamily="34" charset="0"/>
                          <a:cs typeface="Arial" panose="020B0604020202020204" pitchFamily="34" charset="0"/>
                        </a:rPr>
                        <a:t>Prescribing</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3371152306"/>
                  </a:ext>
                </a:extLst>
              </a:tr>
              <a:tr h="297251">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Capital/Estates</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Poor estates</a:t>
                      </a:r>
                    </a:p>
                    <a:p>
                      <a:pPr>
                        <a:lnSpc>
                          <a:spcPct val="100000"/>
                        </a:lnSpc>
                        <a:spcAft>
                          <a:spcPts val="400"/>
                        </a:spcAft>
                      </a:pPr>
                      <a:r>
                        <a:rPr lang="en-GB" sz="1100">
                          <a:effectLst/>
                          <a:latin typeface="Arial" panose="020B0604020202020204" pitchFamily="34" charset="0"/>
                          <a:cs typeface="Arial" panose="020B0604020202020204" pitchFamily="34" charset="0"/>
                        </a:rPr>
                        <a:t>Better utilisation of</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1562074248"/>
                  </a:ext>
                </a:extLst>
              </a:tr>
              <a:tr h="1035685">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NHS People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Growth of</a:t>
                      </a:r>
                    </a:p>
                    <a:p>
                      <a:pPr>
                        <a:lnSpc>
                          <a:spcPct val="100000"/>
                        </a:lnSpc>
                        <a:spcAft>
                          <a:spcPts val="400"/>
                        </a:spcAft>
                      </a:pPr>
                      <a:r>
                        <a:rPr lang="en-GB" sz="1100">
                          <a:effectLst/>
                          <a:latin typeface="Arial" panose="020B0604020202020204" pitchFamily="34" charset="0"/>
                          <a:cs typeface="Arial" panose="020B0604020202020204" pitchFamily="34" charset="0"/>
                        </a:rPr>
                        <a:t>Support of</a:t>
                      </a:r>
                    </a:p>
                    <a:p>
                      <a:pPr>
                        <a:lnSpc>
                          <a:spcPct val="100000"/>
                        </a:lnSpc>
                        <a:spcAft>
                          <a:spcPts val="400"/>
                        </a:spcAft>
                      </a:pPr>
                      <a:r>
                        <a:rPr lang="en-GB" sz="1100">
                          <a:effectLst/>
                          <a:latin typeface="Arial" panose="020B0604020202020204" pitchFamily="34" charset="0"/>
                          <a:cs typeface="Arial" panose="020B0604020202020204" pitchFamily="34" charset="0"/>
                        </a:rPr>
                        <a:t>Individual relationship with</a:t>
                      </a:r>
                    </a:p>
                    <a:p>
                      <a:pPr>
                        <a:lnSpc>
                          <a:spcPct val="100000"/>
                        </a:lnSpc>
                        <a:spcAft>
                          <a:spcPts val="400"/>
                        </a:spcAft>
                      </a:pPr>
                      <a:r>
                        <a:rPr lang="en-GB" sz="1100">
                          <a:effectLst/>
                          <a:latin typeface="Arial" panose="020B0604020202020204" pitchFamily="34" charset="0"/>
                          <a:cs typeface="Arial" panose="020B0604020202020204" pitchFamily="34" charset="0"/>
                        </a:rPr>
                        <a:t>Skill mix of</a:t>
                      </a:r>
                    </a:p>
                    <a:p>
                      <a:pPr>
                        <a:lnSpc>
                          <a:spcPct val="100000"/>
                        </a:lnSpc>
                        <a:spcAft>
                          <a:spcPts val="400"/>
                        </a:spcAft>
                      </a:pPr>
                      <a:r>
                        <a:rPr lang="en-GB" sz="1100">
                          <a:effectLst/>
                          <a:latin typeface="Arial" panose="020B0604020202020204" pitchFamily="34" charset="0"/>
                          <a:cs typeface="Arial" panose="020B0604020202020204" pitchFamily="34" charset="0"/>
                        </a:rPr>
                        <a:t>Dedication/Kindness of</a:t>
                      </a:r>
                    </a:p>
                    <a:p>
                      <a:pPr>
                        <a:lnSpc>
                          <a:spcPct val="100000"/>
                        </a:lnSpc>
                        <a:spcAft>
                          <a:spcPts val="400"/>
                        </a:spcAft>
                      </a:pPr>
                      <a:r>
                        <a:rPr lang="en-GB" sz="1100">
                          <a:effectLst/>
                          <a:latin typeface="Arial" panose="020B0604020202020204" pitchFamily="34" charset="0"/>
                          <a:cs typeface="Arial" panose="020B0604020202020204" pitchFamily="34" charset="0"/>
                        </a:rPr>
                        <a:t>Change in training of</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246051543"/>
                  </a:ext>
                </a:extLst>
              </a:tr>
              <a:tr h="297251">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Digital and technology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Opportunities of</a:t>
                      </a:r>
                    </a:p>
                    <a:p>
                      <a:pPr>
                        <a:lnSpc>
                          <a:spcPct val="100000"/>
                        </a:lnSpc>
                        <a:spcAft>
                          <a:spcPts val="400"/>
                        </a:spcAft>
                      </a:pPr>
                      <a:r>
                        <a:rPr lang="en-GB" sz="1100">
                          <a:effectLst/>
                          <a:latin typeface="Arial" panose="020B0604020202020204" pitchFamily="34" charset="0"/>
                          <a:cs typeface="Arial" panose="020B0604020202020204" pitchFamily="34" charset="0"/>
                        </a:rPr>
                        <a:t>Accessibility to</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1589870570"/>
                  </a:ext>
                </a:extLst>
              </a:tr>
              <a:tr h="481859">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Research and innovation</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dirty="0">
                          <a:effectLst/>
                          <a:latin typeface="Arial" panose="020B0604020202020204" pitchFamily="34" charset="0"/>
                          <a:cs typeface="Arial" panose="020B0604020202020204" pitchFamily="34" charset="0"/>
                        </a:rPr>
                        <a:t>Better use of</a:t>
                      </a:r>
                    </a:p>
                    <a:p>
                      <a:pPr>
                        <a:lnSpc>
                          <a:spcPct val="100000"/>
                        </a:lnSpc>
                        <a:spcAft>
                          <a:spcPts val="400"/>
                        </a:spcAft>
                      </a:pPr>
                      <a:r>
                        <a:rPr lang="en-GB" sz="1100" dirty="0">
                          <a:effectLst/>
                          <a:latin typeface="Arial" panose="020B0604020202020204" pitchFamily="34" charset="0"/>
                          <a:cs typeface="Arial" panose="020B0604020202020204" pitchFamily="34" charset="0"/>
                        </a:rPr>
                        <a:t>Genomics/Genetics</a:t>
                      </a:r>
                    </a:p>
                    <a:p>
                      <a:pPr>
                        <a:lnSpc>
                          <a:spcPct val="100000"/>
                        </a:lnSpc>
                        <a:spcAft>
                          <a:spcPts val="400"/>
                        </a:spcAft>
                      </a:pPr>
                      <a:r>
                        <a:rPr lang="en-GB" sz="1100" dirty="0">
                          <a:effectLst/>
                          <a:latin typeface="Arial" panose="020B0604020202020204" pitchFamily="34" charset="0"/>
                          <a:cs typeface="Arial" panose="020B0604020202020204" pitchFamily="34" charset="0"/>
                        </a:rPr>
                        <a:t>Advances in </a:t>
                      </a:r>
                    </a:p>
                  </a:txBody>
                  <a:tcPr marL="45057" marR="45057" marT="0" marB="0"/>
                </a:tc>
                <a:extLst>
                  <a:ext uri="{0D108BD9-81ED-4DB2-BD59-A6C34878D82A}">
                    <a16:rowId xmlns:a16="http://schemas.microsoft.com/office/drawing/2014/main" val="261776422"/>
                  </a:ext>
                </a:extLst>
              </a:tr>
              <a:tr h="112642">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Health inequalities</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dirty="0">
                          <a:effectLst/>
                          <a:latin typeface="Arial" panose="020B0604020202020204" pitchFamily="34" charset="0"/>
                          <a:cs typeface="Arial" panose="020B0604020202020204" pitchFamily="34" charset="0"/>
                        </a:rPr>
                        <a:t>Health inequalities</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3535751729"/>
                  </a:ext>
                </a:extLst>
              </a:tr>
              <a:tr h="112642">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Patient activation/Self-care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Patient activation/Self-care </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4094472640"/>
                  </a:ext>
                </a:extLst>
              </a:tr>
              <a:tr h="415108">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Personalisation</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a:effectLst/>
                          <a:latin typeface="Arial" panose="020B0604020202020204" pitchFamily="34" charset="0"/>
                          <a:cs typeface="Arial" panose="020B0604020202020204" pitchFamily="34" charset="0"/>
                        </a:rPr>
                        <a:t>Being listened to</a:t>
                      </a:r>
                    </a:p>
                    <a:p>
                      <a:pPr>
                        <a:lnSpc>
                          <a:spcPct val="100000"/>
                        </a:lnSpc>
                        <a:spcAft>
                          <a:spcPts val="400"/>
                        </a:spcAft>
                      </a:pPr>
                      <a:r>
                        <a:rPr lang="en-GB" sz="1100">
                          <a:effectLst/>
                          <a:latin typeface="Arial" panose="020B0604020202020204" pitchFamily="34" charset="0"/>
                          <a:cs typeface="Arial" panose="020B0604020202020204" pitchFamily="34" charset="0"/>
                        </a:rPr>
                        <a:t>Involvement/support for carers/family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3075908590"/>
                  </a:ext>
                </a:extLst>
              </a:tr>
              <a:tr h="112642">
                <a:tc>
                  <a:txBody>
                    <a:bodyPr/>
                    <a:lstStyle/>
                    <a:p>
                      <a:pPr>
                        <a:lnSpc>
                          <a:spcPct val="107000"/>
                        </a:lnSpc>
                        <a:spcAft>
                          <a:spcPts val="400"/>
                        </a:spcAft>
                      </a:pPr>
                      <a:r>
                        <a:rPr lang="en-GB" sz="1100">
                          <a:effectLst/>
                          <a:latin typeface="Arial" panose="020B0604020202020204" pitchFamily="34" charset="0"/>
                          <a:cs typeface="Arial" panose="020B0604020202020204" pitchFamily="34" charset="0"/>
                        </a:rPr>
                        <a:t>Other</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tc>
                  <a:txBody>
                    <a:bodyPr/>
                    <a:lstStyle/>
                    <a:p>
                      <a:pPr>
                        <a:lnSpc>
                          <a:spcPct val="100000"/>
                        </a:lnSpc>
                        <a:spcAft>
                          <a:spcPts val="400"/>
                        </a:spcAft>
                      </a:pPr>
                      <a:r>
                        <a:rPr lang="en-GB" sz="1100" dirty="0">
                          <a:effectLst/>
                          <a:latin typeface="Arial" panose="020B0604020202020204" pitchFamily="34" charset="0"/>
                          <a:cs typeface="Arial" panose="020B0604020202020204" pitchFamily="34" charset="0"/>
                        </a:rPr>
                        <a:t> </a:t>
                      </a:r>
                    </a:p>
                    <a:p>
                      <a:pPr>
                        <a:lnSpc>
                          <a:spcPct val="100000"/>
                        </a:lnSpc>
                        <a:spcAft>
                          <a:spcPts val="40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45057" marR="45057" marT="0" marB="0"/>
                </a:tc>
                <a:extLst>
                  <a:ext uri="{0D108BD9-81ED-4DB2-BD59-A6C34878D82A}">
                    <a16:rowId xmlns:a16="http://schemas.microsoft.com/office/drawing/2014/main" val="2354316697"/>
                  </a:ext>
                </a:extLst>
              </a:tr>
            </a:tbl>
          </a:graphicData>
        </a:graphic>
      </p:graphicFrame>
      <p:sp>
        <p:nvSpPr>
          <p:cNvPr id="3" name="TextBox 2">
            <a:extLst>
              <a:ext uri="{FF2B5EF4-FFF2-40B4-BE49-F238E27FC236}">
                <a16:creationId xmlns:a16="http://schemas.microsoft.com/office/drawing/2014/main" id="{21903048-B54E-37E8-B282-72A5A7E6A45D}"/>
              </a:ext>
            </a:extLst>
          </p:cNvPr>
          <p:cNvSpPr txBox="1"/>
          <p:nvPr/>
        </p:nvSpPr>
        <p:spPr>
          <a:xfrm>
            <a:off x="3803798" y="2550204"/>
            <a:ext cx="1778295" cy="626646"/>
          </a:xfrm>
          <a:prstGeom prst="rect">
            <a:avLst/>
          </a:prstGeom>
          <a:noFill/>
        </p:spPr>
        <p:txBody>
          <a:bodyPr wrap="square">
            <a:spAutoFit/>
          </a:bodyPr>
          <a:lstStyle/>
          <a:p>
            <a:pPr>
              <a:lnSpc>
                <a:spcPct val="107000"/>
              </a:lnSpc>
              <a:spcAft>
                <a:spcPts val="0"/>
              </a:spcAft>
            </a:pPr>
            <a:r>
              <a:rPr lang="en-GB" sz="1100" dirty="0">
                <a:effectLst/>
              </a:rPr>
              <a:t>MSK</a:t>
            </a:r>
          </a:p>
          <a:p>
            <a:pPr>
              <a:lnSpc>
                <a:spcPct val="107000"/>
              </a:lnSpc>
              <a:spcAft>
                <a:spcPts val="0"/>
              </a:spcAft>
            </a:pPr>
            <a:r>
              <a:rPr lang="en-GB" sz="1100" dirty="0">
                <a:effectLst/>
              </a:rPr>
              <a:t>Medical advances</a:t>
            </a:r>
          </a:p>
          <a:p>
            <a:pPr>
              <a:lnSpc>
                <a:spcPct val="107000"/>
              </a:lnSpc>
              <a:spcAft>
                <a:spcPts val="0"/>
              </a:spcAft>
            </a:pPr>
            <a:r>
              <a:rPr lang="en-GB" sz="1100" dirty="0">
                <a:effectLst/>
              </a:rPr>
              <a:t>Multiple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9341266-2149-95AC-0F51-EDD2A7457D2B}"/>
              </a:ext>
            </a:extLst>
          </p:cNvPr>
          <p:cNvSpPr txBox="1"/>
          <p:nvPr/>
        </p:nvSpPr>
        <p:spPr>
          <a:xfrm>
            <a:off x="3803798" y="1950808"/>
            <a:ext cx="1246667" cy="445507"/>
          </a:xfrm>
          <a:prstGeom prst="rect">
            <a:avLst/>
          </a:prstGeom>
          <a:noFill/>
        </p:spPr>
        <p:txBody>
          <a:bodyPr wrap="square">
            <a:spAutoFit/>
          </a:bodyPr>
          <a:lstStyle/>
          <a:p>
            <a:pPr>
              <a:lnSpc>
                <a:spcPct val="107000"/>
              </a:lnSpc>
              <a:spcAft>
                <a:spcPts val="0"/>
              </a:spcAft>
            </a:pPr>
            <a:r>
              <a:rPr lang="en-GB" sz="1100" dirty="0">
                <a:effectLst/>
              </a:rPr>
              <a:t>Interoperability</a:t>
            </a:r>
          </a:p>
          <a:p>
            <a:pPr>
              <a:lnSpc>
                <a:spcPct val="107000"/>
              </a:lnSpc>
              <a:spcAft>
                <a:spcPts val="0"/>
              </a:spcAft>
            </a:pPr>
            <a:r>
              <a:rPr lang="en-GB" sz="1100" dirty="0">
                <a:effectLst/>
              </a:rPr>
              <a:t>Other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779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1655F-0381-3D3F-D0E4-F8EDEB116363}"/>
              </a:ext>
            </a:extLst>
          </p:cNvPr>
          <p:cNvSpPr>
            <a:spLocks noGrp="1"/>
          </p:cNvSpPr>
          <p:nvPr>
            <p:ph type="title"/>
          </p:nvPr>
        </p:nvSpPr>
        <p:spPr>
          <a:xfrm>
            <a:off x="148595" y="264793"/>
            <a:ext cx="10850909" cy="611649"/>
          </a:xfrm>
        </p:spPr>
        <p:txBody>
          <a:bodyPr/>
          <a:lstStyle/>
          <a:p>
            <a:r>
              <a:rPr lang="en-GB" sz="2400" dirty="0"/>
              <a:t>Across our engagement, there was a general consensus around the strengths, areas for improvement and most important shifts required for the NHS</a:t>
            </a:r>
          </a:p>
        </p:txBody>
      </p:sp>
      <p:sp>
        <p:nvSpPr>
          <p:cNvPr id="33" name="Arrow: Pentagon 32">
            <a:extLst>
              <a:ext uri="{FF2B5EF4-FFF2-40B4-BE49-F238E27FC236}">
                <a16:creationId xmlns:a16="http://schemas.microsoft.com/office/drawing/2014/main" id="{20B8B155-2347-750C-6C13-F6909D1BE357}"/>
              </a:ext>
            </a:extLst>
          </p:cNvPr>
          <p:cNvSpPr/>
          <p:nvPr/>
        </p:nvSpPr>
        <p:spPr>
          <a:xfrm>
            <a:off x="368471" y="1137798"/>
            <a:ext cx="3613797" cy="401634"/>
          </a:xfrm>
          <a:prstGeom prst="homePlate">
            <a:avLst>
              <a:gd name="adj" fmla="val 0"/>
            </a:avLst>
          </a:prstGeom>
          <a:solidFill>
            <a:srgbClr val="A1C1DE"/>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a:ln>
                  <a:noFill/>
                </a:ln>
                <a:solidFill>
                  <a:prstClr val="white"/>
                </a:solidFill>
                <a:effectLst/>
                <a:uLnTx/>
                <a:uFillTx/>
                <a:latin typeface="Arial" panose="020B0604020202020204"/>
                <a:ea typeface="+mn-ea"/>
                <a:cs typeface="+mn-cs"/>
              </a:rPr>
              <a:t>Strengths and things to celebrate</a:t>
            </a:r>
          </a:p>
        </p:txBody>
      </p:sp>
      <p:sp>
        <p:nvSpPr>
          <p:cNvPr id="34" name="Arrow: Pentagon 33">
            <a:extLst>
              <a:ext uri="{FF2B5EF4-FFF2-40B4-BE49-F238E27FC236}">
                <a16:creationId xmlns:a16="http://schemas.microsoft.com/office/drawing/2014/main" id="{6CE9C0AF-C487-5218-B46F-F8FA4631E164}"/>
              </a:ext>
            </a:extLst>
          </p:cNvPr>
          <p:cNvSpPr/>
          <p:nvPr/>
        </p:nvSpPr>
        <p:spPr>
          <a:xfrm>
            <a:off x="4380876" y="1137798"/>
            <a:ext cx="3543926" cy="401634"/>
          </a:xfrm>
          <a:prstGeom prst="homePlate">
            <a:avLst>
              <a:gd name="adj" fmla="val 0"/>
            </a:avLst>
          </a:prstGeom>
          <a:solidFill>
            <a:srgbClr val="6A80A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a:ln>
                  <a:noFill/>
                </a:ln>
                <a:solidFill>
                  <a:prstClr val="white"/>
                </a:solidFill>
                <a:effectLst/>
                <a:uLnTx/>
                <a:uFillTx/>
                <a:latin typeface="Arial" panose="020B0604020202020204"/>
                <a:ea typeface="+mn-ea"/>
                <a:cs typeface="+mn-cs"/>
              </a:rPr>
              <a:t>Areas for improvement</a:t>
            </a:r>
          </a:p>
        </p:txBody>
      </p:sp>
      <p:sp>
        <p:nvSpPr>
          <p:cNvPr id="35" name="Arrow: Pentagon 34">
            <a:extLst>
              <a:ext uri="{FF2B5EF4-FFF2-40B4-BE49-F238E27FC236}">
                <a16:creationId xmlns:a16="http://schemas.microsoft.com/office/drawing/2014/main" id="{FE17D6ED-9E75-69EF-4D79-B1B5EE0AFBFE}"/>
              </a:ext>
            </a:extLst>
          </p:cNvPr>
          <p:cNvSpPr/>
          <p:nvPr/>
        </p:nvSpPr>
        <p:spPr>
          <a:xfrm>
            <a:off x="8227350" y="1137798"/>
            <a:ext cx="3646558" cy="401634"/>
          </a:xfrm>
          <a:prstGeom prst="homePlate">
            <a:avLst>
              <a:gd name="adj" fmla="val 0"/>
            </a:avLst>
          </a:prstGeom>
          <a:solidFill>
            <a:schemeClr val="accent5"/>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a:ln>
                  <a:noFill/>
                </a:ln>
                <a:solidFill>
                  <a:prstClr val="white"/>
                </a:solidFill>
                <a:effectLst/>
                <a:uLnTx/>
                <a:uFillTx/>
                <a:latin typeface="Arial" panose="020B0604020202020204"/>
                <a:ea typeface="+mn-ea"/>
                <a:cs typeface="+mn-cs"/>
              </a:rPr>
              <a:t>Opportunities and shifts for the future</a:t>
            </a:r>
          </a:p>
        </p:txBody>
      </p:sp>
      <p:sp>
        <p:nvSpPr>
          <p:cNvPr id="3" name="Rectangle 2">
            <a:extLst>
              <a:ext uri="{FF2B5EF4-FFF2-40B4-BE49-F238E27FC236}">
                <a16:creationId xmlns:a16="http://schemas.microsoft.com/office/drawing/2014/main" id="{7B359FDC-9628-E049-164C-8500BA507596}"/>
              </a:ext>
            </a:extLst>
          </p:cNvPr>
          <p:cNvSpPr/>
          <p:nvPr/>
        </p:nvSpPr>
        <p:spPr>
          <a:xfrm>
            <a:off x="368471" y="1654977"/>
            <a:ext cx="3613797" cy="401634"/>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Benefits of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universal values</a:t>
            </a:r>
            <a:r>
              <a:rPr lang="en-GB" sz="1100">
                <a:solidFill>
                  <a:prstClr val="black"/>
                </a:solidFill>
                <a:latin typeface="Arial" panose="020B0604020202020204"/>
              </a:rPr>
              <a:t>;</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 </a:t>
            </a:r>
            <a:r>
              <a:rPr lang="en-GB" sz="1100" b="1">
                <a:solidFill>
                  <a:prstClr val="black"/>
                </a:solidFill>
                <a:latin typeface="Arial" panose="020B0604020202020204"/>
              </a:rPr>
              <a:t>care for all, free at point of delivery</a:t>
            </a:r>
            <a:endParaRPr kumimoji="0" lang="en-GB" sz="11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 name="Rectangle 3">
            <a:extLst>
              <a:ext uri="{FF2B5EF4-FFF2-40B4-BE49-F238E27FC236}">
                <a16:creationId xmlns:a16="http://schemas.microsoft.com/office/drawing/2014/main" id="{AA91D6D5-E517-F529-0EBC-C46E3DE8F784}"/>
              </a:ext>
            </a:extLst>
          </p:cNvPr>
          <p:cNvSpPr/>
          <p:nvPr/>
        </p:nvSpPr>
        <p:spPr>
          <a:xfrm>
            <a:off x="368471" y="2163676"/>
            <a:ext cx="3613797" cy="401634"/>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Dedication, kindness and diversity of our staff</a:t>
            </a:r>
          </a:p>
        </p:txBody>
      </p:sp>
      <p:sp>
        <p:nvSpPr>
          <p:cNvPr id="5" name="Rectangle 4">
            <a:extLst>
              <a:ext uri="{FF2B5EF4-FFF2-40B4-BE49-F238E27FC236}">
                <a16:creationId xmlns:a16="http://schemas.microsoft.com/office/drawing/2014/main" id="{02EED08E-2498-DD1F-05E7-A18F0F033D6E}"/>
              </a:ext>
            </a:extLst>
          </p:cNvPr>
          <p:cNvSpPr/>
          <p:nvPr/>
        </p:nvSpPr>
        <p:spPr>
          <a:xfrm>
            <a:off x="368471" y="2672375"/>
            <a:ext cx="3613797" cy="401634"/>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Improvements brought about by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digital, tech and innovations</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 over 75 years</a:t>
            </a:r>
          </a:p>
        </p:txBody>
      </p:sp>
      <p:sp>
        <p:nvSpPr>
          <p:cNvPr id="6" name="Rectangle 5">
            <a:extLst>
              <a:ext uri="{FF2B5EF4-FFF2-40B4-BE49-F238E27FC236}">
                <a16:creationId xmlns:a16="http://schemas.microsoft.com/office/drawing/2014/main" id="{AE697AFF-DCFF-1B18-1841-4E65AF33F30F}"/>
              </a:ext>
            </a:extLst>
          </p:cNvPr>
          <p:cNvSpPr/>
          <p:nvPr/>
        </p:nvSpPr>
        <p:spPr>
          <a:xfrm>
            <a:off x="4380875" y="1654977"/>
            <a:ext cx="3543926" cy="401634"/>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Improving access</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 by reducing waiting times and improving ease of navigation and communication</a:t>
            </a:r>
          </a:p>
        </p:txBody>
      </p:sp>
      <p:sp>
        <p:nvSpPr>
          <p:cNvPr id="7" name="Rectangle 6">
            <a:extLst>
              <a:ext uri="{FF2B5EF4-FFF2-40B4-BE49-F238E27FC236}">
                <a16:creationId xmlns:a16="http://schemas.microsoft.com/office/drawing/2014/main" id="{15D025D0-A7DC-3B22-39DF-4B40FCFE74DB}"/>
              </a:ext>
            </a:extLst>
          </p:cNvPr>
          <p:cNvSpPr/>
          <p:nvPr/>
        </p:nvSpPr>
        <p:spPr>
          <a:xfrm>
            <a:off x="4380873" y="2163676"/>
            <a:ext cx="3543926" cy="401634"/>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Putting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people at the centre of decision making</a:t>
            </a:r>
          </a:p>
        </p:txBody>
      </p:sp>
      <p:sp>
        <p:nvSpPr>
          <p:cNvPr id="8" name="Rectangle 7">
            <a:extLst>
              <a:ext uri="{FF2B5EF4-FFF2-40B4-BE49-F238E27FC236}">
                <a16:creationId xmlns:a16="http://schemas.microsoft.com/office/drawing/2014/main" id="{92CB78F3-16EB-15E1-9978-D808F2FD8CBE}"/>
              </a:ext>
            </a:extLst>
          </p:cNvPr>
          <p:cNvSpPr/>
          <p:nvPr/>
        </p:nvSpPr>
        <p:spPr>
          <a:xfrm>
            <a:off x="4380874" y="2672375"/>
            <a:ext cx="3543926" cy="401634"/>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457200">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Improving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interoperability</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 and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integration</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 between services</a:t>
            </a:r>
          </a:p>
        </p:txBody>
      </p:sp>
      <p:sp>
        <p:nvSpPr>
          <p:cNvPr id="9" name="Rectangle 8">
            <a:extLst>
              <a:ext uri="{FF2B5EF4-FFF2-40B4-BE49-F238E27FC236}">
                <a16:creationId xmlns:a16="http://schemas.microsoft.com/office/drawing/2014/main" id="{80AD5EA3-402E-0F91-4355-1659F832B9E5}"/>
              </a:ext>
            </a:extLst>
          </p:cNvPr>
          <p:cNvSpPr/>
          <p:nvPr/>
        </p:nvSpPr>
        <p:spPr>
          <a:xfrm>
            <a:off x="8227350" y="1654977"/>
            <a:ext cx="3646558" cy="401634"/>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Prioritising prevention </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and providing support and education to </a:t>
            </a: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stay healthy</a:t>
            </a:r>
          </a:p>
        </p:txBody>
      </p:sp>
      <p:sp>
        <p:nvSpPr>
          <p:cNvPr id="10" name="Rectangle 9">
            <a:extLst>
              <a:ext uri="{FF2B5EF4-FFF2-40B4-BE49-F238E27FC236}">
                <a16:creationId xmlns:a16="http://schemas.microsoft.com/office/drawing/2014/main" id="{4C5A7EC5-A627-A9A6-E753-F97851A481B0}"/>
              </a:ext>
            </a:extLst>
          </p:cNvPr>
          <p:cNvSpPr/>
          <p:nvPr/>
        </p:nvSpPr>
        <p:spPr>
          <a:xfrm>
            <a:off x="8227350" y="2163676"/>
            <a:ext cx="3646558" cy="401634"/>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Arial" panose="020B0604020202020204"/>
                <a:ea typeface="+mn-ea"/>
                <a:cs typeface="+mn-cs"/>
              </a:rPr>
              <a:t>Working in partnership with </a:t>
            </a:r>
            <a:r>
              <a:rPr kumimoji="0" lang="en-GB" sz="1100" b="1" i="0" u="none" strike="noStrike" kern="1200" cap="none" spc="0" normalizeH="0" baseline="0" noProof="0" dirty="0">
                <a:ln>
                  <a:noFill/>
                </a:ln>
                <a:solidFill>
                  <a:prstClr val="black"/>
                </a:solidFill>
                <a:effectLst/>
                <a:uLnTx/>
                <a:uFillTx/>
                <a:latin typeface="Arial" panose="020B0604020202020204"/>
                <a:ea typeface="+mn-ea"/>
                <a:cs typeface="+mn-cs"/>
              </a:rPr>
              <a:t>people, communities and the VCSE§</a:t>
            </a:r>
            <a:r>
              <a:rPr kumimoji="0" lang="en-GB" sz="1100" b="0" i="0" u="none" strike="noStrike" kern="1200" cap="none" spc="0" normalizeH="0" baseline="0" noProof="0" dirty="0">
                <a:ln>
                  <a:noFill/>
                </a:ln>
                <a:solidFill>
                  <a:prstClr val="black"/>
                </a:solidFill>
                <a:effectLst/>
                <a:uLnTx/>
                <a:uFillTx/>
                <a:latin typeface="Arial" panose="020B0604020202020204"/>
                <a:ea typeface="+mn-ea"/>
                <a:cs typeface="+mn-cs"/>
              </a:rPr>
              <a:t> sector to deliver</a:t>
            </a:r>
          </a:p>
        </p:txBody>
      </p:sp>
      <p:sp>
        <p:nvSpPr>
          <p:cNvPr id="11" name="Rectangle 10">
            <a:extLst>
              <a:ext uri="{FF2B5EF4-FFF2-40B4-BE49-F238E27FC236}">
                <a16:creationId xmlns:a16="http://schemas.microsoft.com/office/drawing/2014/main" id="{DA5E3C1C-86E5-FA02-C44A-01E11D4452EA}"/>
              </a:ext>
            </a:extLst>
          </p:cNvPr>
          <p:cNvSpPr/>
          <p:nvPr/>
        </p:nvSpPr>
        <p:spPr>
          <a:xfrm>
            <a:off x="8227350" y="2672375"/>
            <a:ext cx="3646558" cy="401634"/>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rial" panose="020B0604020202020204"/>
                <a:ea typeface="+mn-ea"/>
                <a:cs typeface="+mn-cs"/>
              </a:rPr>
              <a:t>Harnessing digital tools to empower</a:t>
            </a: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 educate and communicate with patients</a:t>
            </a:r>
          </a:p>
        </p:txBody>
      </p:sp>
      <p:sp>
        <p:nvSpPr>
          <p:cNvPr id="12" name="Speech Bubble: Oval 11">
            <a:extLst>
              <a:ext uri="{FF2B5EF4-FFF2-40B4-BE49-F238E27FC236}">
                <a16:creationId xmlns:a16="http://schemas.microsoft.com/office/drawing/2014/main" id="{AB0E2513-F256-25AA-89ED-C35CAF769D5F}"/>
              </a:ext>
            </a:extLst>
          </p:cNvPr>
          <p:cNvSpPr/>
          <p:nvPr/>
        </p:nvSpPr>
        <p:spPr>
          <a:xfrm flipH="1">
            <a:off x="60160" y="4350963"/>
            <a:ext cx="1957950" cy="1056541"/>
          </a:xfrm>
          <a:prstGeom prst="wedgeEllipseCallout">
            <a:avLst>
              <a:gd name="adj1" fmla="val -65235"/>
              <a:gd name="adj2" fmla="val -38828"/>
            </a:avLst>
          </a:prstGeom>
          <a:solidFill>
            <a:srgbClr val="1F5FA0">
              <a:alpha val="20000"/>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0000"/>
                </a:solidFill>
                <a:effectLst/>
                <a:uLnTx/>
                <a:uFillTx/>
                <a:latin typeface="Arial" panose="020B0604020202020204"/>
                <a:ea typeface="+mn-ea"/>
                <a:cs typeface="+mn-cs"/>
              </a:rPr>
              <a:t>Universal access to free healthcare is HUGE and still to be celebrated and protected.</a:t>
            </a:r>
          </a:p>
        </p:txBody>
      </p:sp>
      <p:sp>
        <p:nvSpPr>
          <p:cNvPr id="13" name="Speech Bubble: Oval 12">
            <a:extLst>
              <a:ext uri="{FF2B5EF4-FFF2-40B4-BE49-F238E27FC236}">
                <a16:creationId xmlns:a16="http://schemas.microsoft.com/office/drawing/2014/main" id="{1895A607-EB1F-57E1-49E7-307E223960C2}"/>
              </a:ext>
            </a:extLst>
          </p:cNvPr>
          <p:cNvSpPr/>
          <p:nvPr/>
        </p:nvSpPr>
        <p:spPr>
          <a:xfrm flipH="1">
            <a:off x="5574050" y="5349604"/>
            <a:ext cx="3543925" cy="937778"/>
          </a:xfrm>
          <a:prstGeom prst="wedgeEllipseCallout">
            <a:avLst>
              <a:gd name="adj1" fmla="val -34924"/>
              <a:gd name="adj2" fmla="val -53530"/>
            </a:avLst>
          </a:prstGeom>
          <a:solidFill>
            <a:srgbClr val="1F5FA0">
              <a:alpha val="20000"/>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The NHS has great resilience, shown in Covid-19 when staff thought creatively around problems they are facing. Staff rarely give up!</a:t>
            </a:r>
          </a:p>
        </p:txBody>
      </p:sp>
      <p:sp>
        <p:nvSpPr>
          <p:cNvPr id="14" name="Speech Bubble: Oval 13">
            <a:extLst>
              <a:ext uri="{FF2B5EF4-FFF2-40B4-BE49-F238E27FC236}">
                <a16:creationId xmlns:a16="http://schemas.microsoft.com/office/drawing/2014/main" id="{DA136B66-5166-D3D4-FDA1-897B6247490F}"/>
              </a:ext>
            </a:extLst>
          </p:cNvPr>
          <p:cNvSpPr/>
          <p:nvPr/>
        </p:nvSpPr>
        <p:spPr>
          <a:xfrm flipH="1">
            <a:off x="2656404" y="4317572"/>
            <a:ext cx="3032816" cy="937778"/>
          </a:xfrm>
          <a:prstGeom prst="wedgeEllipseCallout">
            <a:avLst>
              <a:gd name="adj1" fmla="val 61064"/>
              <a:gd name="adj2" fmla="val 38816"/>
            </a:avLst>
          </a:prstGeom>
          <a:solidFill>
            <a:srgbClr val="6A80A1">
              <a:alpha val="58039"/>
            </a:srgb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0000"/>
                </a:solidFill>
                <a:effectLst/>
                <a:uLnTx/>
                <a:uFillTx/>
                <a:latin typeface="Arial" panose="020B0604020202020204"/>
                <a:ea typeface="+mn-ea"/>
                <a:cs typeface="+mn-cs"/>
              </a:rPr>
              <a:t>…the NHS is beginning to break through on issues like patient doctor shared decision making but it still has a mountain to climb…</a:t>
            </a:r>
          </a:p>
        </p:txBody>
      </p:sp>
      <p:sp>
        <p:nvSpPr>
          <p:cNvPr id="15" name="Speech Bubble: Oval 14">
            <a:extLst>
              <a:ext uri="{FF2B5EF4-FFF2-40B4-BE49-F238E27FC236}">
                <a16:creationId xmlns:a16="http://schemas.microsoft.com/office/drawing/2014/main" id="{21B4266D-35B8-00DB-13D1-A453A8EFDE87}"/>
              </a:ext>
            </a:extLst>
          </p:cNvPr>
          <p:cNvSpPr/>
          <p:nvPr/>
        </p:nvSpPr>
        <p:spPr>
          <a:xfrm flipH="1">
            <a:off x="9306810" y="4198291"/>
            <a:ext cx="2567097" cy="948578"/>
          </a:xfrm>
          <a:prstGeom prst="wedgeEllipseCallout">
            <a:avLst>
              <a:gd name="adj1" fmla="val 45232"/>
              <a:gd name="adj2" fmla="val -43204"/>
            </a:avLst>
          </a:prstGeom>
          <a:solidFill>
            <a:srgbClr val="6A80A1">
              <a:alpha val="58039"/>
            </a:srgb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[The NHS must improve] caring for its own frontline staff, including all the ancillary staff.</a:t>
            </a:r>
          </a:p>
        </p:txBody>
      </p:sp>
      <p:sp>
        <p:nvSpPr>
          <p:cNvPr id="16" name="Speech Bubble: Oval 15">
            <a:extLst>
              <a:ext uri="{FF2B5EF4-FFF2-40B4-BE49-F238E27FC236}">
                <a16:creationId xmlns:a16="http://schemas.microsoft.com/office/drawing/2014/main" id="{01EAD545-2912-2CD1-7FE2-FA9F55481D86}"/>
              </a:ext>
            </a:extLst>
          </p:cNvPr>
          <p:cNvSpPr/>
          <p:nvPr/>
        </p:nvSpPr>
        <p:spPr>
          <a:xfrm flipH="1">
            <a:off x="6095998" y="4179918"/>
            <a:ext cx="2846259" cy="1104027"/>
          </a:xfrm>
          <a:prstGeom prst="wedgeEllipseCallout">
            <a:avLst>
              <a:gd name="adj1" fmla="val 62245"/>
              <a:gd name="adj2" fmla="val 26973"/>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The huge importance </a:t>
            </a:r>
            <a:endParaRPr kumimoji="0" lang="en-GB" sz="11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of effective social and community care has been even further highlighted during COVID and afterwards</a:t>
            </a:r>
          </a:p>
        </p:txBody>
      </p:sp>
      <p:sp>
        <p:nvSpPr>
          <p:cNvPr id="17" name="Speech Bubble: Oval 16">
            <a:extLst>
              <a:ext uri="{FF2B5EF4-FFF2-40B4-BE49-F238E27FC236}">
                <a16:creationId xmlns:a16="http://schemas.microsoft.com/office/drawing/2014/main" id="{BFD41019-540A-B905-8869-CA024D460C2E}"/>
              </a:ext>
            </a:extLst>
          </p:cNvPr>
          <p:cNvSpPr/>
          <p:nvPr/>
        </p:nvSpPr>
        <p:spPr>
          <a:xfrm flipH="1">
            <a:off x="9727737" y="5225519"/>
            <a:ext cx="2146170" cy="956494"/>
          </a:xfrm>
          <a:prstGeom prst="wedgeEllipseCallout">
            <a:avLst>
              <a:gd name="adj1" fmla="val 51925"/>
              <a:gd name="adj2" fmla="val 40491"/>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Virtual wards - a new venture and brilliant way to modernise and expand care.</a:t>
            </a:r>
          </a:p>
        </p:txBody>
      </p:sp>
      <p:sp>
        <p:nvSpPr>
          <p:cNvPr id="18" name="Speech Bubble: Oval 17">
            <a:extLst>
              <a:ext uri="{FF2B5EF4-FFF2-40B4-BE49-F238E27FC236}">
                <a16:creationId xmlns:a16="http://schemas.microsoft.com/office/drawing/2014/main" id="{1AC11DEC-2807-7797-AB6C-7B7FC384EEB2}"/>
              </a:ext>
            </a:extLst>
          </p:cNvPr>
          <p:cNvSpPr/>
          <p:nvPr/>
        </p:nvSpPr>
        <p:spPr>
          <a:xfrm flipH="1">
            <a:off x="286682" y="5411552"/>
            <a:ext cx="4524371" cy="937777"/>
          </a:xfrm>
          <a:prstGeom prst="wedgeEllipseCallout">
            <a:avLst>
              <a:gd name="adj1" fmla="val -47857"/>
              <a:gd name="adj2" fmla="val -56021"/>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Arial" panose="020B0604020202020204"/>
                <a:ea typeface="+mn-ea"/>
                <a:cs typeface="+mn-cs"/>
              </a:rPr>
              <a:t>Earlier diagnosis means better outcomes for the patient. Without this, someone may become disabled, needing costly care and have more need for psychological support too.</a:t>
            </a:r>
          </a:p>
        </p:txBody>
      </p:sp>
      <p:sp>
        <p:nvSpPr>
          <p:cNvPr id="20" name="Rectangle 19">
            <a:extLst>
              <a:ext uri="{FF2B5EF4-FFF2-40B4-BE49-F238E27FC236}">
                <a16:creationId xmlns:a16="http://schemas.microsoft.com/office/drawing/2014/main" id="{D35509CC-85C8-8E7F-C349-B6C4A667C51C}"/>
              </a:ext>
            </a:extLst>
          </p:cNvPr>
          <p:cNvSpPr/>
          <p:nvPr/>
        </p:nvSpPr>
        <p:spPr>
          <a:xfrm>
            <a:off x="368471" y="3689774"/>
            <a:ext cx="3613797" cy="401634"/>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0" name="Rectangle 29">
            <a:extLst>
              <a:ext uri="{FF2B5EF4-FFF2-40B4-BE49-F238E27FC236}">
                <a16:creationId xmlns:a16="http://schemas.microsoft.com/office/drawing/2014/main" id="{4D1B72FB-AAF9-F2C5-5240-BA79A6B34B33}"/>
              </a:ext>
            </a:extLst>
          </p:cNvPr>
          <p:cNvSpPr/>
          <p:nvPr/>
        </p:nvSpPr>
        <p:spPr>
          <a:xfrm>
            <a:off x="368471" y="3148132"/>
            <a:ext cx="3613797" cy="401634"/>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a:solidFill>
                  <a:schemeClr val="tx1"/>
                </a:solidFill>
              </a:rPr>
              <a:t>Progress in </a:t>
            </a:r>
            <a:r>
              <a:rPr lang="en-GB" sz="1100" b="1">
                <a:solidFill>
                  <a:schemeClr val="tx1"/>
                </a:solidFill>
              </a:rPr>
              <a:t>providing more integrated care </a:t>
            </a:r>
            <a:r>
              <a:rPr lang="en-GB" sz="1100">
                <a:solidFill>
                  <a:schemeClr val="tx1"/>
                </a:solidFill>
              </a:rPr>
              <a:t>and </a:t>
            </a:r>
            <a:r>
              <a:rPr lang="en-GB" sz="1100" b="1">
                <a:solidFill>
                  <a:schemeClr val="tx1"/>
                </a:solidFill>
              </a:rPr>
              <a:t>collaborating beyond the NHS</a:t>
            </a:r>
          </a:p>
          <a:p>
            <a:endParaRPr lang="en-GB" sz="1100">
              <a:solidFill>
                <a:schemeClr val="tx1"/>
              </a:solidFill>
            </a:endParaRPr>
          </a:p>
          <a:p>
            <a:pPr defTabSz="457200">
              <a:defRPr/>
            </a:pPr>
            <a:r>
              <a:rPr lang="en-GB" sz="1100">
                <a:solidFill>
                  <a:schemeClr val="tx1"/>
                </a:solidFill>
              </a:rPr>
              <a:t>Providing </a:t>
            </a:r>
            <a:r>
              <a:rPr lang="en-GB" sz="1100" b="1">
                <a:solidFill>
                  <a:schemeClr val="tx1"/>
                </a:solidFill>
              </a:rPr>
              <a:t>increasingly patient centric care  </a:t>
            </a:r>
          </a:p>
        </p:txBody>
      </p:sp>
      <p:sp>
        <p:nvSpPr>
          <p:cNvPr id="41" name="Rectangle 40">
            <a:extLst>
              <a:ext uri="{FF2B5EF4-FFF2-40B4-BE49-F238E27FC236}">
                <a16:creationId xmlns:a16="http://schemas.microsoft.com/office/drawing/2014/main" id="{E6E1A95E-EDD6-8CC2-1D73-C85380D5E83F}"/>
              </a:ext>
            </a:extLst>
          </p:cNvPr>
          <p:cNvSpPr/>
          <p:nvPr/>
        </p:nvSpPr>
        <p:spPr>
          <a:xfrm>
            <a:off x="4380873" y="3162520"/>
            <a:ext cx="3543926" cy="401634"/>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GB" sz="1100">
                <a:solidFill>
                  <a:schemeClr val="tx1"/>
                </a:solidFill>
              </a:rPr>
              <a:t>Better </a:t>
            </a:r>
            <a:r>
              <a:rPr lang="en-GB" sz="1100" b="1">
                <a:solidFill>
                  <a:schemeClr val="tx1"/>
                </a:solidFill>
              </a:rPr>
              <a:t>support for staf</a:t>
            </a:r>
            <a:r>
              <a:rPr lang="en-GB" sz="1100">
                <a:solidFill>
                  <a:schemeClr val="tx1"/>
                </a:solidFill>
              </a:rPr>
              <a:t>f and improving the </a:t>
            </a:r>
            <a:r>
              <a:rPr lang="en-GB" sz="1100" b="1">
                <a:solidFill>
                  <a:schemeClr val="tx1"/>
                </a:solidFill>
              </a:rPr>
              <a:t>culture within NHS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schemeClr val="tx1"/>
              </a:solidFill>
              <a:effectLst/>
              <a:uLnTx/>
              <a:uFillTx/>
              <a:latin typeface="Arial" panose="020B0604020202020204"/>
              <a:ea typeface="+mn-ea"/>
              <a:cs typeface="+mn-cs"/>
            </a:endParaRPr>
          </a:p>
        </p:txBody>
      </p:sp>
      <p:sp>
        <p:nvSpPr>
          <p:cNvPr id="42" name="Rectangle 41">
            <a:extLst>
              <a:ext uri="{FF2B5EF4-FFF2-40B4-BE49-F238E27FC236}">
                <a16:creationId xmlns:a16="http://schemas.microsoft.com/office/drawing/2014/main" id="{D6C62076-06A9-7E7A-52B5-7D4DDF470AD0}"/>
              </a:ext>
            </a:extLst>
          </p:cNvPr>
          <p:cNvSpPr/>
          <p:nvPr/>
        </p:nvSpPr>
        <p:spPr>
          <a:xfrm>
            <a:off x="4380873" y="3671219"/>
            <a:ext cx="3543926" cy="401634"/>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a:solidFill>
                  <a:schemeClr val="tx1"/>
                </a:solidFill>
              </a:rPr>
              <a:t>Making greater use of </a:t>
            </a:r>
            <a:r>
              <a:rPr lang="en-GB" sz="1100" b="1">
                <a:solidFill>
                  <a:schemeClr val="tx1"/>
                </a:solidFill>
              </a:rPr>
              <a:t>community assets*, </a:t>
            </a:r>
            <a:r>
              <a:rPr lang="en-GB" sz="1100">
                <a:solidFill>
                  <a:schemeClr val="tx1"/>
                </a:solidFill>
              </a:rPr>
              <a:t>particularly to address </a:t>
            </a:r>
            <a:r>
              <a:rPr lang="en-GB" sz="1100" b="1">
                <a:solidFill>
                  <a:schemeClr val="tx1"/>
                </a:solidFill>
              </a:rPr>
              <a:t>health inequalities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schemeClr val="tx1"/>
              </a:solidFill>
              <a:effectLst/>
              <a:uLnTx/>
              <a:uFillTx/>
              <a:latin typeface="Arial" panose="020B0604020202020204"/>
              <a:ea typeface="+mn-ea"/>
              <a:cs typeface="+mn-cs"/>
            </a:endParaRPr>
          </a:p>
        </p:txBody>
      </p:sp>
      <p:sp>
        <p:nvSpPr>
          <p:cNvPr id="46" name="Rectangle 45">
            <a:extLst>
              <a:ext uri="{FF2B5EF4-FFF2-40B4-BE49-F238E27FC236}">
                <a16:creationId xmlns:a16="http://schemas.microsoft.com/office/drawing/2014/main" id="{7D5329B4-A94C-164D-EE25-9C8239AFEEE1}"/>
              </a:ext>
            </a:extLst>
          </p:cNvPr>
          <p:cNvSpPr/>
          <p:nvPr/>
        </p:nvSpPr>
        <p:spPr>
          <a:xfrm>
            <a:off x="8244963" y="3148132"/>
            <a:ext cx="3646558" cy="401634"/>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b="1">
                <a:solidFill>
                  <a:schemeClr val="tx1"/>
                </a:solidFill>
              </a:rPr>
              <a:t>Moving care to people’s homes and communities </a:t>
            </a:r>
            <a:r>
              <a:rPr lang="en-GB" sz="1100">
                <a:solidFill>
                  <a:schemeClr val="tx1"/>
                </a:solidFill>
              </a:rPr>
              <a:t>wherever possible </a:t>
            </a:r>
          </a:p>
        </p:txBody>
      </p:sp>
      <p:sp>
        <p:nvSpPr>
          <p:cNvPr id="49" name="Rectangle 48">
            <a:extLst>
              <a:ext uri="{FF2B5EF4-FFF2-40B4-BE49-F238E27FC236}">
                <a16:creationId xmlns:a16="http://schemas.microsoft.com/office/drawing/2014/main" id="{D4D3105C-38A8-FECA-7CD7-466F0540B934}"/>
              </a:ext>
            </a:extLst>
          </p:cNvPr>
          <p:cNvSpPr/>
          <p:nvPr/>
        </p:nvSpPr>
        <p:spPr>
          <a:xfrm>
            <a:off x="8244963" y="3674118"/>
            <a:ext cx="3646558" cy="401634"/>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a:solidFill>
                  <a:schemeClr val="tx1"/>
                </a:solidFill>
              </a:rPr>
              <a:t>Ensuring appropriate </a:t>
            </a:r>
            <a:r>
              <a:rPr lang="en-GB" sz="1100" b="1">
                <a:solidFill>
                  <a:schemeClr val="tx1"/>
                </a:solidFill>
              </a:rPr>
              <a:t>resource</a:t>
            </a:r>
            <a:r>
              <a:rPr lang="en-GB" sz="1100">
                <a:solidFill>
                  <a:schemeClr val="tx1"/>
                </a:solidFill>
              </a:rPr>
              <a:t> and </a:t>
            </a:r>
            <a:r>
              <a:rPr lang="en-GB" sz="1100" b="1">
                <a:solidFill>
                  <a:schemeClr val="tx1"/>
                </a:solidFill>
              </a:rPr>
              <a:t>autonomy</a:t>
            </a:r>
            <a:r>
              <a:rPr lang="en-GB" sz="1100">
                <a:solidFill>
                  <a:schemeClr val="tx1"/>
                </a:solidFill>
              </a:rPr>
              <a:t> for systems </a:t>
            </a:r>
            <a:r>
              <a:rPr lang="en-GB" sz="1100" b="1">
                <a:solidFill>
                  <a:schemeClr val="tx1"/>
                </a:solidFill>
              </a:rPr>
              <a:t>to learn, improve and embed change</a:t>
            </a:r>
          </a:p>
        </p:txBody>
      </p:sp>
      <p:sp>
        <p:nvSpPr>
          <p:cNvPr id="19" name="TextBox 18">
            <a:extLst>
              <a:ext uri="{FF2B5EF4-FFF2-40B4-BE49-F238E27FC236}">
                <a16:creationId xmlns:a16="http://schemas.microsoft.com/office/drawing/2014/main" id="{01B92E7F-6238-3401-E24E-E58D09903C7D}"/>
              </a:ext>
            </a:extLst>
          </p:cNvPr>
          <p:cNvSpPr txBox="1"/>
          <p:nvPr/>
        </p:nvSpPr>
        <p:spPr>
          <a:xfrm>
            <a:off x="637674" y="6382820"/>
            <a:ext cx="11440100" cy="400110"/>
          </a:xfrm>
          <a:prstGeom prst="rect">
            <a:avLst/>
          </a:prstGeom>
          <a:noFill/>
        </p:spPr>
        <p:txBody>
          <a:bodyPr wrap="square" rtlCol="0">
            <a:spAutoFit/>
          </a:bodyPr>
          <a:lstStyle/>
          <a:p>
            <a:r>
              <a:rPr lang="en-GB" sz="1000" i="1" dirty="0">
                <a:latin typeface="+mj-lt"/>
              </a:rPr>
              <a:t>* </a:t>
            </a:r>
            <a:r>
              <a:rPr lang="en-GB" sz="1000" b="0" i="0" u="none" strike="noStrike" dirty="0">
                <a:effectLst/>
                <a:latin typeface="+mj-lt"/>
              </a:rPr>
              <a:t>Community assets are </a:t>
            </a:r>
            <a:r>
              <a:rPr lang="en-GB" sz="1000" i="0" u="none" strike="noStrike" dirty="0">
                <a:effectLst/>
                <a:latin typeface="+mj-lt"/>
              </a:rPr>
              <a:t>anything that can be used to improve the quality of community life</a:t>
            </a:r>
            <a:r>
              <a:rPr lang="en-GB" sz="1000" b="0" i="0" dirty="0">
                <a:effectLst/>
                <a:latin typeface="+mj-lt"/>
              </a:rPr>
              <a:t>. </a:t>
            </a:r>
            <a:r>
              <a:rPr lang="en-GB" sz="1000" b="0" i="0" u="none" strike="noStrike" dirty="0">
                <a:effectLst/>
                <a:latin typeface="+mj-lt"/>
              </a:rPr>
              <a:t>They can be physical facilities, organisations, associations, or individuals</a:t>
            </a:r>
            <a:r>
              <a:rPr lang="en-GB" sz="1000" b="0" i="0" dirty="0">
                <a:effectLst/>
                <a:latin typeface="+mj-lt"/>
              </a:rPr>
              <a:t>. </a:t>
            </a:r>
            <a:r>
              <a:rPr lang="en-GB" sz="1000" b="0" i="0" u="none" strike="noStrike" dirty="0">
                <a:effectLst/>
                <a:latin typeface="+mj-lt"/>
              </a:rPr>
              <a:t>They can provide services, support, or activities that promote social inclusion, health, and wellbeing. </a:t>
            </a:r>
            <a:r>
              <a:rPr lang="en-GB" sz="1000" dirty="0">
                <a:latin typeface="+mj-lt"/>
              </a:rPr>
              <a:t>§</a:t>
            </a:r>
            <a:r>
              <a:rPr kumimoji="0" lang="en-GB" sz="1000" b="0" i="0" u="none" strike="noStrike" kern="1200" cap="none" spc="0" normalizeH="0" baseline="0" noProof="0" dirty="0">
                <a:ln>
                  <a:noFill/>
                </a:ln>
                <a:solidFill>
                  <a:prstClr val="black"/>
                </a:solidFill>
                <a:effectLst/>
                <a:uLnTx/>
                <a:uFillTx/>
                <a:latin typeface="Arial" panose="020B0604020202020204"/>
                <a:ea typeface="+mn-ea"/>
                <a:cs typeface="+mn-cs"/>
              </a:rPr>
              <a:t> Voluntary, community and social enterprise </a:t>
            </a:r>
            <a:r>
              <a:rPr lang="en-GB" sz="1000" b="0" i="0" dirty="0">
                <a:effectLst/>
                <a:latin typeface="+mj-lt"/>
              </a:rPr>
              <a:t> </a:t>
            </a:r>
            <a:endParaRPr lang="en-GB" sz="1000" i="1" dirty="0">
              <a:latin typeface="+mj-lt"/>
            </a:endParaRPr>
          </a:p>
        </p:txBody>
      </p:sp>
    </p:spTree>
    <p:extLst>
      <p:ext uri="{BB962C8B-B14F-4D97-AF65-F5344CB8AC3E}">
        <p14:creationId xmlns:p14="http://schemas.microsoft.com/office/powerpoint/2010/main" val="15334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normAutofit/>
          </a:bodyPr>
          <a:lstStyle/>
          <a:p>
            <a:pPr marL="0" indent="0">
              <a:buNone/>
            </a:pPr>
            <a:r>
              <a:rPr lang="en-GB" sz="2400" b="1" dirty="0">
                <a:solidFill>
                  <a:schemeClr val="bg1"/>
                </a:solidFill>
              </a:rPr>
              <a:t>Q1 </a:t>
            </a:r>
            <a:r>
              <a:rPr lang="en-GB" sz="2400" dirty="0">
                <a:solidFill>
                  <a:schemeClr val="bg1"/>
                </a:solidFill>
              </a:rPr>
              <a:t>What should we </a:t>
            </a:r>
            <a:r>
              <a:rPr lang="en-GB" sz="2400" b="1" dirty="0">
                <a:solidFill>
                  <a:schemeClr val="bg1"/>
                </a:solidFill>
              </a:rPr>
              <a:t>celebrate</a:t>
            </a:r>
            <a:r>
              <a:rPr lang="en-GB" sz="2400" dirty="0">
                <a:solidFill>
                  <a:schemeClr val="bg1"/>
                </a:solidFill>
              </a:rPr>
              <a:t> about the NHS?</a:t>
            </a:r>
          </a:p>
        </p:txBody>
      </p:sp>
    </p:spTree>
    <p:extLst>
      <p:ext uri="{BB962C8B-B14F-4D97-AF65-F5344CB8AC3E}">
        <p14:creationId xmlns:p14="http://schemas.microsoft.com/office/powerpoint/2010/main" val="2096217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07" y="332343"/>
            <a:ext cx="10259685" cy="601111"/>
          </a:xfrm>
        </p:spPr>
        <p:txBody>
          <a:bodyPr>
            <a:normAutofit/>
          </a:bodyPr>
          <a:lstStyle/>
          <a:p>
            <a:r>
              <a:rPr lang="en-GB" sz="2400">
                <a:latin typeface="Arial"/>
                <a:cs typeface="Arial"/>
              </a:rPr>
              <a:t>Q1: Citizen Space feedback on what should we </a:t>
            </a:r>
            <a:r>
              <a:rPr lang="en-GB" sz="2400" b="1">
                <a:latin typeface="Arial"/>
                <a:cs typeface="Arial"/>
              </a:rPr>
              <a:t>celebrate</a:t>
            </a:r>
            <a:r>
              <a:rPr lang="en-GB" sz="2400">
                <a:latin typeface="Arial"/>
                <a:cs typeface="Arial"/>
              </a:rPr>
              <a:t> about the NHS?</a:t>
            </a:r>
            <a:endParaRPr lang="en-GB" sz="2400">
              <a:solidFill>
                <a:schemeClr val="accent3">
                  <a:lumMod val="75000"/>
                </a:schemeClr>
              </a:solidFill>
            </a:endParaRPr>
          </a:p>
        </p:txBody>
      </p:sp>
      <p:sp>
        <p:nvSpPr>
          <p:cNvPr id="6" name="Content Placeholder 2">
            <a:extLst>
              <a:ext uri="{FF2B5EF4-FFF2-40B4-BE49-F238E27FC236}">
                <a16:creationId xmlns:a16="http://schemas.microsoft.com/office/drawing/2014/main" id="{F6AD2632-06A7-5027-3237-8E37F3741EAA}"/>
              </a:ext>
            </a:extLst>
          </p:cNvPr>
          <p:cNvSpPr txBox="1">
            <a:spLocks/>
          </p:cNvSpPr>
          <p:nvPr/>
        </p:nvSpPr>
        <p:spPr>
          <a:xfrm>
            <a:off x="441809" y="1096093"/>
            <a:ext cx="5547008" cy="3207029"/>
          </a:xfrm>
          <a:prstGeom prst="rect">
            <a:avLst/>
          </a:prstGeom>
          <a:solidFill>
            <a:schemeClr val="tx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2F528F"/>
                </a:solidFill>
                <a:latin typeface="Arial"/>
                <a:cs typeface="Arial"/>
              </a:rPr>
              <a:t>Citizen Space survey responses highlight:</a:t>
            </a:r>
          </a:p>
          <a:p>
            <a:pPr marL="0" indent="0">
              <a:buNone/>
            </a:pPr>
            <a:r>
              <a:rPr lang="en-GB" dirty="0">
                <a:latin typeface="Arial"/>
                <a:cs typeface="Arial"/>
              </a:rPr>
              <a:t>Both organisational and individual responses from members of the public and staff agree that the NHS has multiple major achievements to celebrate for its 75</a:t>
            </a:r>
            <a:r>
              <a:rPr lang="en-GB" baseline="30000" dirty="0">
                <a:latin typeface="Arial"/>
                <a:cs typeface="Arial"/>
              </a:rPr>
              <a:t>th</a:t>
            </a:r>
            <a:r>
              <a:rPr lang="en-GB" dirty="0">
                <a:latin typeface="Arial"/>
                <a:cs typeface="Arial"/>
              </a:rPr>
              <a:t> birthday. In both the individual and organisational responses, the top two themes were:</a:t>
            </a:r>
            <a:endParaRPr lang="en-GB" dirty="0"/>
          </a:p>
          <a:p>
            <a:r>
              <a:rPr lang="en-GB" b="1" dirty="0">
                <a:latin typeface="Arial"/>
                <a:cs typeface="Arial"/>
              </a:rPr>
              <a:t>the NHS’s founding principles </a:t>
            </a:r>
            <a:r>
              <a:rPr lang="en-GB" dirty="0">
                <a:latin typeface="Arial"/>
                <a:cs typeface="Arial"/>
              </a:rPr>
              <a:t>(specifically that it is free at point of access and care is provided for all) that have helped to raise the average life expectancy and tackle inequalities, though more work is needed on this.</a:t>
            </a:r>
          </a:p>
          <a:p>
            <a:r>
              <a:rPr lang="en-GB" b="1" dirty="0">
                <a:latin typeface="Arial"/>
                <a:cs typeface="Arial"/>
              </a:rPr>
              <a:t>the dedication and kindness of the workforce</a:t>
            </a:r>
            <a:r>
              <a:rPr lang="en-GB" dirty="0">
                <a:latin typeface="Arial"/>
                <a:cs typeface="Arial"/>
              </a:rPr>
              <a:t>. Importantly, since Windrush, NHS staff have been reflective of the communities they serve and the NHS continues to attract, train and develop talent from across the globe.</a:t>
            </a:r>
          </a:p>
        </p:txBody>
      </p:sp>
      <p:sp>
        <p:nvSpPr>
          <p:cNvPr id="16" name="TextBox 15">
            <a:extLst>
              <a:ext uri="{FF2B5EF4-FFF2-40B4-BE49-F238E27FC236}">
                <a16:creationId xmlns:a16="http://schemas.microsoft.com/office/drawing/2014/main" id="{C2663231-4DAB-365B-1362-7364EDAA239E}"/>
              </a:ext>
            </a:extLst>
          </p:cNvPr>
          <p:cNvSpPr txBox="1"/>
          <p:nvPr/>
        </p:nvSpPr>
        <p:spPr>
          <a:xfrm>
            <a:off x="226246" y="6236425"/>
            <a:ext cx="11849877" cy="577081"/>
          </a:xfrm>
          <a:prstGeom prst="rect">
            <a:avLst/>
          </a:prstGeom>
          <a:noFill/>
        </p:spPr>
        <p:txBody>
          <a:bodyPr wrap="square" rtlCol="0">
            <a:spAutoFit/>
          </a:bodyPr>
          <a:lstStyle/>
          <a:p>
            <a:r>
              <a:rPr lang="en-GB" sz="1050" i="1" dirty="0"/>
              <a:t>* Based on all organisational responses and a large sample of individual responses. A single response can be aligned with more than one theme category i.e. if a number of themes featured in a single organisational or individual response to a question, each theme category was separately coded. See Annex for more detail. </a:t>
            </a:r>
          </a:p>
          <a:p>
            <a:r>
              <a:rPr lang="en-GB" sz="1050" i="1" dirty="0"/>
              <a:t>§ “New Models of Care” includes sub-categories such as pandemic response, virtual wards and pathway redesign</a:t>
            </a:r>
          </a:p>
        </p:txBody>
      </p:sp>
      <p:sp>
        <p:nvSpPr>
          <p:cNvPr id="10" name="Content Placeholder 2">
            <a:extLst>
              <a:ext uri="{FF2B5EF4-FFF2-40B4-BE49-F238E27FC236}">
                <a16:creationId xmlns:a16="http://schemas.microsoft.com/office/drawing/2014/main" id="{B501BB2D-C451-6318-C42C-92C7A80AA31A}"/>
              </a:ext>
            </a:extLst>
          </p:cNvPr>
          <p:cNvSpPr txBox="1">
            <a:spLocks/>
          </p:cNvSpPr>
          <p:nvPr/>
        </p:nvSpPr>
        <p:spPr>
          <a:xfrm>
            <a:off x="441807" y="4133222"/>
            <a:ext cx="11418757" cy="2048404"/>
          </a:xfrm>
          <a:prstGeom prst="rect">
            <a:avLst/>
          </a:prstGeom>
          <a:solidFill>
            <a:schemeClr val="tx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0" lang="en-GB" i="0" u="none" strike="noStrike" kern="1200" cap="none" spc="0" normalizeH="0" baseline="0" noProof="0" dirty="0">
                <a:ln>
                  <a:noFill/>
                </a:ln>
                <a:effectLst/>
                <a:uLnTx/>
                <a:uFillTx/>
                <a:latin typeface="Arial"/>
                <a:cs typeface="Arial"/>
              </a:rPr>
              <a:t>Research and innovation; clinical </a:t>
            </a:r>
            <a:r>
              <a:rPr lang="en-GB" dirty="0">
                <a:latin typeface="Arial"/>
                <a:cs typeface="Arial"/>
              </a:rPr>
              <a:t>o</a:t>
            </a:r>
            <a:r>
              <a:rPr kumimoji="0" lang="en-GB" i="0" u="none" strike="noStrike" kern="1200" cap="none" spc="0" normalizeH="0" baseline="0" noProof="0" dirty="0" err="1">
                <a:ln>
                  <a:noFill/>
                </a:ln>
                <a:effectLst/>
                <a:uLnTx/>
                <a:uFillTx/>
                <a:latin typeface="Arial"/>
                <a:cs typeface="Arial"/>
              </a:rPr>
              <a:t>utcomes</a:t>
            </a:r>
            <a:r>
              <a:rPr kumimoji="0" lang="en-GB" i="0" u="none" strike="noStrike" kern="1200" cap="none" spc="0" normalizeH="0" baseline="0" noProof="0" dirty="0">
                <a:ln>
                  <a:noFill/>
                </a:ln>
                <a:effectLst/>
                <a:uLnTx/>
                <a:uFillTx/>
                <a:latin typeface="Arial"/>
                <a:cs typeface="Arial"/>
              </a:rPr>
              <a:t>, and new models of care </a:t>
            </a:r>
            <a:r>
              <a:rPr lang="en-GB" dirty="0">
                <a:latin typeface="Arial"/>
                <a:cs typeface="Arial"/>
              </a:rPr>
              <a:t>were also in</a:t>
            </a:r>
            <a:r>
              <a:rPr kumimoji="0" lang="en-GB" i="0" u="none" strike="noStrike" kern="1200" cap="none" spc="0" normalizeH="0" baseline="0" noProof="0" dirty="0">
                <a:ln>
                  <a:noFill/>
                </a:ln>
                <a:effectLst/>
                <a:uLnTx/>
                <a:uFillTx/>
                <a:latin typeface="Arial"/>
                <a:cs typeface="Arial"/>
              </a:rPr>
              <a:t> the top five themes, with a further 12% of responses mentioning the sixth top theme of ‘digital and technology’:</a:t>
            </a:r>
            <a:endParaRPr lang="en-GB" i="0" u="none" strike="noStrike" kern="1200" cap="none" spc="0" normalizeH="0" baseline="0" noProof="0" dirty="0">
              <a:ln>
                <a:noFill/>
              </a:ln>
              <a:effectLst/>
              <a:uLnTx/>
              <a:uFillTx/>
            </a:endParaRPr>
          </a:p>
          <a:p>
            <a:r>
              <a:rPr lang="en-GB" dirty="0">
                <a:latin typeface="Arial"/>
                <a:cs typeface="Arial"/>
              </a:rPr>
              <a:t>The </a:t>
            </a:r>
            <a:r>
              <a:rPr lang="en-GB" b="1" dirty="0">
                <a:latin typeface="Arial"/>
                <a:cs typeface="Arial"/>
              </a:rPr>
              <a:t>NHS’s integrated and collaborative approach to delivering healthcare</a:t>
            </a:r>
            <a:r>
              <a:rPr lang="en-GB" dirty="0">
                <a:latin typeface="Arial"/>
                <a:cs typeface="Arial"/>
              </a:rPr>
              <a:t>, both internally and with external partners, resulting in more joined-up services for patients. This was a particular focus of organisational respondents. </a:t>
            </a:r>
            <a:endParaRPr lang="en-GB" dirty="0"/>
          </a:p>
          <a:p>
            <a:r>
              <a:rPr kumimoji="0" lang="en-GB" b="0" i="0" u="none" strike="noStrike" kern="1200" cap="none" spc="0" normalizeH="0" baseline="0" noProof="0" dirty="0">
                <a:ln>
                  <a:noFill/>
                </a:ln>
                <a:effectLst/>
                <a:uLnTx/>
                <a:uFillTx/>
                <a:latin typeface="Arial"/>
                <a:cs typeface="Arial"/>
              </a:rPr>
              <a:t>Opportunities and improvements brought about by </a:t>
            </a:r>
            <a:r>
              <a:rPr kumimoji="0" lang="en-GB" b="1" i="0" u="none" strike="noStrike" kern="1200" cap="none" spc="0" normalizeH="0" baseline="0" noProof="0" dirty="0">
                <a:ln>
                  <a:noFill/>
                </a:ln>
                <a:effectLst/>
                <a:uLnTx/>
                <a:uFillTx/>
                <a:latin typeface="Arial"/>
                <a:cs typeface="Arial"/>
              </a:rPr>
              <a:t>digital, data, tech and innovations in medicine, </a:t>
            </a:r>
            <a:r>
              <a:rPr kumimoji="0" lang="en-GB" i="0" u="none" strike="noStrike" kern="1200" cap="none" spc="0" normalizeH="0" baseline="0" noProof="0" dirty="0">
                <a:ln>
                  <a:noFill/>
                </a:ln>
                <a:effectLst/>
                <a:uLnTx/>
                <a:uFillTx/>
                <a:latin typeface="Arial"/>
                <a:cs typeface="Arial"/>
              </a:rPr>
              <a:t>including virtual wards, AI-assisted diagnostic, robotic surgery, and genomics.</a:t>
            </a:r>
            <a:endParaRPr lang="en-GB" i="0" u="none" strike="noStrike" kern="1200" cap="none" spc="0" normalizeH="0" baseline="0" noProof="0" dirty="0">
              <a:ln>
                <a:noFill/>
              </a:ln>
              <a:effectLst/>
              <a:uLnTx/>
              <a:uFillTx/>
              <a:latin typeface="Arial"/>
              <a:cs typeface="Arial"/>
            </a:endParaRPr>
          </a:p>
          <a:p>
            <a:r>
              <a:rPr lang="en-GB" b="1" dirty="0">
                <a:latin typeface="Arial"/>
                <a:cs typeface="Arial"/>
              </a:rPr>
              <a:t>Innovations in clinical care</a:t>
            </a:r>
            <a:r>
              <a:rPr lang="en-GB" dirty="0">
                <a:latin typeface="Arial"/>
                <a:cs typeface="Arial"/>
              </a:rPr>
              <a:t>, such as the identification and treatment of cancer, support for cardiovascular conditions and innovations in diabetes care. Individuals and staff particularly focused on cancer care and their personal journeys.</a:t>
            </a:r>
          </a:p>
        </p:txBody>
      </p:sp>
      <p:grpSp>
        <p:nvGrpSpPr>
          <p:cNvPr id="22" name="Group 21">
            <a:extLst>
              <a:ext uri="{FF2B5EF4-FFF2-40B4-BE49-F238E27FC236}">
                <a16:creationId xmlns:a16="http://schemas.microsoft.com/office/drawing/2014/main" id="{2309E49C-1ABB-ABF5-6B3B-5211CEB4AF52}"/>
              </a:ext>
            </a:extLst>
          </p:cNvPr>
          <p:cNvGrpSpPr/>
          <p:nvPr/>
        </p:nvGrpSpPr>
        <p:grpSpPr>
          <a:xfrm>
            <a:off x="6329917" y="1082044"/>
            <a:ext cx="5333999" cy="2696313"/>
            <a:chOff x="6329917" y="1060116"/>
            <a:chExt cx="5333999" cy="2696313"/>
          </a:xfrm>
        </p:grpSpPr>
        <p:graphicFrame>
          <p:nvGraphicFramePr>
            <p:cNvPr id="9" name="Chart 8">
              <a:extLst>
                <a:ext uri="{FF2B5EF4-FFF2-40B4-BE49-F238E27FC236}">
                  <a16:creationId xmlns:a16="http://schemas.microsoft.com/office/drawing/2014/main" id="{07F669AF-1F35-AA7E-DDF5-C09144A093BE}"/>
                </a:ext>
              </a:extLst>
            </p:cNvPr>
            <p:cNvGraphicFramePr/>
            <p:nvPr>
              <p:extLst>
                <p:ext uri="{D42A27DB-BD31-4B8C-83A1-F6EECF244321}">
                  <p14:modId xmlns:p14="http://schemas.microsoft.com/office/powerpoint/2010/main" val="360731210"/>
                </p:ext>
              </p:extLst>
            </p:nvPr>
          </p:nvGraphicFramePr>
          <p:xfrm>
            <a:off x="6329917" y="1060116"/>
            <a:ext cx="5333999" cy="2437611"/>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9E5F4DCF-8957-3575-EBEC-E8C17E4D5E9B}"/>
                </a:ext>
              </a:extLst>
            </p:cNvPr>
            <p:cNvSpPr txBox="1"/>
            <p:nvPr/>
          </p:nvSpPr>
          <p:spPr>
            <a:xfrm>
              <a:off x="8757648" y="3366294"/>
              <a:ext cx="850691" cy="338554"/>
            </a:xfrm>
            <a:prstGeom prst="rect">
              <a:avLst/>
            </a:prstGeom>
            <a:no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Research</a:t>
              </a:r>
              <a:r>
                <a:rPr lang="en-GB" sz="800" baseline="0"/>
                <a:t> and Innovation</a:t>
              </a:r>
              <a:endParaRPr lang="en-GB" sz="800"/>
            </a:p>
          </p:txBody>
        </p:sp>
        <p:sp>
          <p:nvSpPr>
            <p:cNvPr id="12" name="TextBox 11">
              <a:extLst>
                <a:ext uri="{FF2B5EF4-FFF2-40B4-BE49-F238E27FC236}">
                  <a16:creationId xmlns:a16="http://schemas.microsoft.com/office/drawing/2014/main" id="{04708382-7789-09DB-CB83-88F5FD5F3CBD}"/>
                </a:ext>
              </a:extLst>
            </p:cNvPr>
            <p:cNvSpPr txBox="1"/>
            <p:nvPr/>
          </p:nvSpPr>
          <p:spPr>
            <a:xfrm>
              <a:off x="9472840" y="3366294"/>
              <a:ext cx="850691" cy="338554"/>
            </a:xfrm>
            <a:prstGeom prst="rect">
              <a:avLst/>
            </a:prstGeom>
            <a:no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Clinical Outcomes</a:t>
              </a:r>
            </a:p>
          </p:txBody>
        </p:sp>
        <p:sp>
          <p:nvSpPr>
            <p:cNvPr id="13" name="TextBox 12">
              <a:extLst>
                <a:ext uri="{FF2B5EF4-FFF2-40B4-BE49-F238E27FC236}">
                  <a16:creationId xmlns:a16="http://schemas.microsoft.com/office/drawing/2014/main" id="{043FCABA-CAEE-3193-7F80-088BC00F2078}"/>
                </a:ext>
              </a:extLst>
            </p:cNvPr>
            <p:cNvSpPr txBox="1"/>
            <p:nvPr/>
          </p:nvSpPr>
          <p:spPr>
            <a:xfrm>
              <a:off x="10138842" y="3366294"/>
              <a:ext cx="1016330" cy="338554"/>
            </a:xfrm>
            <a:prstGeom prst="rect">
              <a:avLst/>
            </a:prstGeom>
            <a:no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New Models of Care§</a:t>
              </a:r>
            </a:p>
          </p:txBody>
        </p:sp>
        <p:sp>
          <p:nvSpPr>
            <p:cNvPr id="15" name="TextBox 14">
              <a:extLst>
                <a:ext uri="{FF2B5EF4-FFF2-40B4-BE49-F238E27FC236}">
                  <a16:creationId xmlns:a16="http://schemas.microsoft.com/office/drawing/2014/main" id="{C9657399-8242-2451-7CC0-962B5F3F8934}"/>
                </a:ext>
              </a:extLst>
            </p:cNvPr>
            <p:cNvSpPr txBox="1"/>
            <p:nvPr/>
          </p:nvSpPr>
          <p:spPr>
            <a:xfrm>
              <a:off x="7305483" y="3371284"/>
              <a:ext cx="850691" cy="338554"/>
            </a:xfrm>
            <a:prstGeom prst="rect">
              <a:avLst/>
            </a:prstGeom>
            <a:no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Universal NHS Values</a:t>
              </a:r>
            </a:p>
          </p:txBody>
        </p:sp>
        <p:sp>
          <p:nvSpPr>
            <p:cNvPr id="21" name="TextBox 20">
              <a:extLst>
                <a:ext uri="{FF2B5EF4-FFF2-40B4-BE49-F238E27FC236}">
                  <a16:creationId xmlns:a16="http://schemas.microsoft.com/office/drawing/2014/main" id="{0F6CF08E-ACC7-C148-3E15-DAB1F911A3E3}"/>
                </a:ext>
              </a:extLst>
            </p:cNvPr>
            <p:cNvSpPr txBox="1"/>
            <p:nvPr/>
          </p:nvSpPr>
          <p:spPr>
            <a:xfrm>
              <a:off x="8071928" y="3417875"/>
              <a:ext cx="850691" cy="338554"/>
            </a:xfrm>
            <a:prstGeom prst="rect">
              <a:avLst/>
            </a:prstGeom>
            <a:noFill/>
          </p:spPr>
          <p:txBody>
            <a:bodyPr wrap="square">
              <a:spAutoFit/>
            </a:bodyPr>
            <a:lstStyle/>
            <a:p>
              <a:pPr algn="ctr" rtl="0">
                <a:defRPr sz="1330" b="0" i="0" u="none" strike="noStrike" kern="1200" baseline="0">
                  <a:solidFill>
                    <a:prstClr val="black">
                      <a:lumMod val="65000"/>
                      <a:lumOff val="35000"/>
                    </a:prstClr>
                  </a:solidFill>
                  <a:latin typeface="+mn-lt"/>
                  <a:ea typeface="+mn-ea"/>
                  <a:cs typeface="+mn-cs"/>
                </a:defRPr>
              </a:pPr>
              <a:r>
                <a:rPr lang="en-GB" sz="800"/>
                <a:t>NHS Workforce</a:t>
              </a:r>
            </a:p>
          </p:txBody>
        </p:sp>
      </p:grpSp>
      <p:sp>
        <p:nvSpPr>
          <p:cNvPr id="23" name="Rectangle 22">
            <a:extLst>
              <a:ext uri="{FF2B5EF4-FFF2-40B4-BE49-F238E27FC236}">
                <a16:creationId xmlns:a16="http://schemas.microsoft.com/office/drawing/2014/main" id="{C97C7651-9BDE-1BD7-6AA5-76BB8C2E1B3B}"/>
              </a:ext>
            </a:extLst>
          </p:cNvPr>
          <p:cNvSpPr/>
          <p:nvPr/>
        </p:nvSpPr>
        <p:spPr>
          <a:xfrm>
            <a:off x="8817908" y="2052084"/>
            <a:ext cx="2397524" cy="1724293"/>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28F8D361-D6FA-9C5C-80CD-DBEFA63EFAF6}"/>
              </a:ext>
            </a:extLst>
          </p:cNvPr>
          <p:cNvSpPr txBox="1"/>
          <p:nvPr/>
        </p:nvSpPr>
        <p:spPr>
          <a:xfrm>
            <a:off x="9182993" y="1769058"/>
            <a:ext cx="1563848" cy="215444"/>
          </a:xfrm>
          <a:prstGeom prst="rect">
            <a:avLst/>
          </a:prstGeom>
          <a:noFill/>
        </p:spPr>
        <p:txBody>
          <a:bodyPr wrap="square">
            <a:spAutoFit/>
          </a:bodyPr>
          <a:lstStyle/>
          <a:p>
            <a:pPr algn="r" rtl="0">
              <a:defRPr sz="1330" b="0" i="0" u="none" strike="noStrike" kern="1200" baseline="0">
                <a:solidFill>
                  <a:prstClr val="black">
                    <a:lumMod val="65000"/>
                    <a:lumOff val="35000"/>
                  </a:prstClr>
                </a:solidFill>
                <a:latin typeface="+mn-lt"/>
                <a:ea typeface="+mn-ea"/>
                <a:cs typeface="+mn-cs"/>
              </a:defRPr>
            </a:pPr>
            <a:r>
              <a:rPr lang="en-GB" sz="800">
                <a:solidFill>
                  <a:srgbClr val="2F528F"/>
                </a:solidFill>
              </a:rPr>
              <a:t>Change and innovation - </a:t>
            </a:r>
            <a:r>
              <a:rPr lang="en-GB" sz="800" b="1">
                <a:solidFill>
                  <a:srgbClr val="2F528F"/>
                </a:solidFill>
              </a:rPr>
              <a:t>56%</a:t>
            </a:r>
          </a:p>
        </p:txBody>
      </p:sp>
    </p:spTree>
    <p:extLst>
      <p:ext uri="{BB962C8B-B14F-4D97-AF65-F5344CB8AC3E}">
        <p14:creationId xmlns:p14="http://schemas.microsoft.com/office/powerpoint/2010/main" val="320990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A729-D28E-FCC3-BBAC-C298DF643420}"/>
              </a:ext>
            </a:extLst>
          </p:cNvPr>
          <p:cNvSpPr>
            <a:spLocks noGrp="1"/>
          </p:cNvSpPr>
          <p:nvPr>
            <p:ph type="ctrTitle"/>
          </p:nvPr>
        </p:nvSpPr>
        <p:spPr>
          <a:xfrm>
            <a:off x="441808" y="162997"/>
            <a:ext cx="10259685" cy="601111"/>
          </a:xfrm>
        </p:spPr>
        <p:txBody>
          <a:bodyPr>
            <a:noAutofit/>
          </a:bodyPr>
          <a:lstStyle/>
          <a:p>
            <a:r>
              <a:rPr lang="en-GB" sz="2400"/>
              <a:t>Q1: Other feedback on what should we </a:t>
            </a:r>
            <a:r>
              <a:rPr lang="en-GB" sz="2400" b="1"/>
              <a:t>celebrate</a:t>
            </a:r>
            <a:r>
              <a:rPr lang="en-GB" sz="2400"/>
              <a:t> about the NHS? </a:t>
            </a:r>
            <a:endParaRPr lang="en-GB" sz="2400">
              <a:solidFill>
                <a:schemeClr val="tx1">
                  <a:lumMod val="50000"/>
                  <a:lumOff val="50000"/>
                </a:schemeClr>
              </a:solidFill>
            </a:endParaRPr>
          </a:p>
        </p:txBody>
      </p:sp>
      <p:sp>
        <p:nvSpPr>
          <p:cNvPr id="6" name="Content Placeholder 2">
            <a:extLst>
              <a:ext uri="{FF2B5EF4-FFF2-40B4-BE49-F238E27FC236}">
                <a16:creationId xmlns:a16="http://schemas.microsoft.com/office/drawing/2014/main" id="{F6AD2632-06A7-5027-3237-8E37F3741EAA}"/>
              </a:ext>
            </a:extLst>
          </p:cNvPr>
          <p:cNvSpPr txBox="1">
            <a:spLocks/>
          </p:cNvSpPr>
          <p:nvPr/>
        </p:nvSpPr>
        <p:spPr>
          <a:xfrm>
            <a:off x="441808" y="1906719"/>
            <a:ext cx="11418757" cy="1622324"/>
          </a:xfrm>
          <a:prstGeom prst="rect">
            <a:avLst/>
          </a:prstGeom>
          <a:solidFill>
            <a:schemeClr val="tx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a:cs typeface="Arial"/>
              </a:rPr>
              <a:t>Common key themes include</a:t>
            </a:r>
            <a:r>
              <a:rPr lang="en-GB" dirty="0">
                <a:latin typeface="Arial"/>
                <a:cs typeface="Arial"/>
              </a:rPr>
              <a:t>: </a:t>
            </a:r>
            <a:endParaRPr lang="en-GB" dirty="0"/>
          </a:p>
          <a:p>
            <a:r>
              <a:rPr lang="en-GB" dirty="0">
                <a:latin typeface="Arial"/>
                <a:cs typeface="Arial"/>
              </a:rPr>
              <a:t>Citizens and stakeholders agree that public support for </a:t>
            </a:r>
            <a:r>
              <a:rPr lang="en-GB" b="1" dirty="0">
                <a:latin typeface="Arial"/>
                <a:cs typeface="Arial"/>
              </a:rPr>
              <a:t>universal healthcare free to all </a:t>
            </a:r>
            <a:r>
              <a:rPr lang="en-GB" dirty="0">
                <a:latin typeface="Arial"/>
                <a:cs typeface="Arial"/>
              </a:rPr>
              <a:t>remains strong. </a:t>
            </a:r>
          </a:p>
          <a:p>
            <a:r>
              <a:rPr lang="en-GB" dirty="0">
                <a:latin typeface="Arial"/>
                <a:cs typeface="Arial"/>
              </a:rPr>
              <a:t>Almost the </a:t>
            </a:r>
            <a:r>
              <a:rPr lang="en-GB" b="1" dirty="0">
                <a:latin typeface="Arial"/>
                <a:cs typeface="Arial"/>
              </a:rPr>
              <a:t>entire population is registered with a GP</a:t>
            </a:r>
            <a:r>
              <a:rPr lang="en-GB" dirty="0">
                <a:latin typeface="Arial"/>
                <a:cs typeface="Arial"/>
              </a:rPr>
              <a:t>, which is unusual even in some comparable countries. </a:t>
            </a:r>
            <a:endParaRPr lang="en-GB" dirty="0"/>
          </a:p>
          <a:p>
            <a:r>
              <a:rPr lang="en-GB" dirty="0">
                <a:latin typeface="Arial"/>
                <a:cs typeface="Arial"/>
              </a:rPr>
              <a:t>We should </a:t>
            </a:r>
            <a:r>
              <a:rPr lang="en-GB" b="1" dirty="0">
                <a:latin typeface="Arial"/>
                <a:cs typeface="Arial"/>
              </a:rPr>
              <a:t>celebrate our workforce. </a:t>
            </a:r>
            <a:r>
              <a:rPr lang="en-GB" dirty="0">
                <a:latin typeface="Arial"/>
                <a:cs typeface="Arial"/>
              </a:rPr>
              <a:t>We have long since benefited from the support of diverse and hard-working NHS staff. The </a:t>
            </a:r>
            <a:r>
              <a:rPr lang="en-GB" b="1" dirty="0">
                <a:latin typeface="Arial"/>
                <a:cs typeface="Arial"/>
              </a:rPr>
              <a:t>kindness and compassion </a:t>
            </a:r>
            <a:r>
              <a:rPr lang="en-GB" dirty="0">
                <a:latin typeface="Arial"/>
                <a:cs typeface="Arial"/>
              </a:rPr>
              <a:t>of NHS staff is of particular credit, reinforced by the </a:t>
            </a:r>
            <a:r>
              <a:rPr lang="en-GB" b="1" dirty="0">
                <a:latin typeface="Arial"/>
                <a:cs typeface="Arial"/>
              </a:rPr>
              <a:t>Patients Association winter survey</a:t>
            </a:r>
            <a:r>
              <a:rPr lang="en-GB" dirty="0">
                <a:latin typeface="Arial"/>
                <a:cs typeface="Arial"/>
              </a:rPr>
              <a:t>.  </a:t>
            </a:r>
            <a:endParaRPr lang="en-GB" dirty="0"/>
          </a:p>
        </p:txBody>
      </p:sp>
      <p:sp>
        <p:nvSpPr>
          <p:cNvPr id="10" name="Content Placeholder 2">
            <a:extLst>
              <a:ext uri="{FF2B5EF4-FFF2-40B4-BE49-F238E27FC236}">
                <a16:creationId xmlns:a16="http://schemas.microsoft.com/office/drawing/2014/main" id="{B501BB2D-C451-6318-C42C-92C7A80AA31A}"/>
              </a:ext>
            </a:extLst>
          </p:cNvPr>
          <p:cNvSpPr txBox="1">
            <a:spLocks/>
          </p:cNvSpPr>
          <p:nvPr/>
        </p:nvSpPr>
        <p:spPr>
          <a:xfrm>
            <a:off x="441809" y="3584083"/>
            <a:ext cx="11418757" cy="3109557"/>
          </a:xfrm>
          <a:prstGeom prst="rect">
            <a:avLst/>
          </a:prstGeom>
          <a:solidFill>
            <a:schemeClr val="tx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a:cs typeface="Arial"/>
              </a:rPr>
              <a:t>Other notable points from wider feedback include</a:t>
            </a:r>
            <a:r>
              <a:rPr lang="en-GB" dirty="0">
                <a:latin typeface="Arial"/>
                <a:cs typeface="Arial"/>
              </a:rPr>
              <a:t>:</a:t>
            </a:r>
          </a:p>
          <a:p>
            <a:r>
              <a:rPr lang="en-GB" dirty="0">
                <a:latin typeface="Arial"/>
                <a:cs typeface="Arial"/>
              </a:rPr>
              <a:t>The NHS has a notable ‘</a:t>
            </a:r>
            <a:r>
              <a:rPr lang="en-GB" b="1" dirty="0">
                <a:latin typeface="Arial"/>
                <a:cs typeface="Arial"/>
              </a:rPr>
              <a:t>ability to adapt</a:t>
            </a:r>
            <a:r>
              <a:rPr lang="en-GB" dirty="0">
                <a:latin typeface="Arial"/>
                <a:cs typeface="Arial"/>
              </a:rPr>
              <a:t>’. Its story is not only one of continuity, but also of radical change. The </a:t>
            </a:r>
            <a:r>
              <a:rPr lang="en-GB" b="1" dirty="0">
                <a:latin typeface="Arial"/>
                <a:cs typeface="Arial"/>
              </a:rPr>
              <a:t>closure of long stay institutions</a:t>
            </a:r>
            <a:r>
              <a:rPr lang="en-GB" dirty="0">
                <a:latin typeface="Arial"/>
                <a:cs typeface="Arial"/>
              </a:rPr>
              <a:t> was cited by </a:t>
            </a:r>
            <a:r>
              <a:rPr lang="en-GB" b="1" dirty="0">
                <a:latin typeface="Arial"/>
                <a:cs typeface="Arial"/>
              </a:rPr>
              <a:t>several NHS leaders </a:t>
            </a:r>
            <a:r>
              <a:rPr lang="en-GB" dirty="0">
                <a:latin typeface="Arial"/>
                <a:cs typeface="Arial"/>
              </a:rPr>
              <a:t>as an example of this.  </a:t>
            </a:r>
            <a:endParaRPr lang="en-GB" dirty="0"/>
          </a:p>
          <a:p>
            <a:r>
              <a:rPr lang="en-GB" b="1" dirty="0">
                <a:latin typeface="Arial"/>
                <a:cs typeface="Arial"/>
              </a:rPr>
              <a:t>Clinical leaders </a:t>
            </a:r>
            <a:r>
              <a:rPr lang="en-GB" dirty="0">
                <a:latin typeface="Arial"/>
                <a:cs typeface="Arial"/>
              </a:rPr>
              <a:t>have credited the NHS with the </a:t>
            </a:r>
            <a:r>
              <a:rPr lang="en-GB" b="1" dirty="0">
                <a:latin typeface="Arial"/>
                <a:cs typeface="Arial"/>
              </a:rPr>
              <a:t>effective translation of research into clinical practice. </a:t>
            </a:r>
            <a:endParaRPr lang="en-GB" b="1" dirty="0"/>
          </a:p>
          <a:p>
            <a:r>
              <a:rPr lang="en-GB" b="1" dirty="0">
                <a:latin typeface="Arial"/>
                <a:cs typeface="Arial"/>
              </a:rPr>
              <a:t>Frontline staff </a:t>
            </a:r>
            <a:r>
              <a:rPr lang="en-GB" dirty="0">
                <a:latin typeface="Arial"/>
                <a:cs typeface="Arial"/>
              </a:rPr>
              <a:t>have shared that despite ongoing challenges and disputes, the NHS provides a </a:t>
            </a:r>
            <a:r>
              <a:rPr lang="en-GB" b="1" dirty="0">
                <a:latin typeface="Arial"/>
                <a:cs typeface="Arial"/>
              </a:rPr>
              <a:t>great career path that engenders pride and purpose.</a:t>
            </a:r>
            <a:endParaRPr lang="en-GB" b="1" dirty="0"/>
          </a:p>
          <a:p>
            <a:r>
              <a:rPr lang="en-GB" dirty="0">
                <a:latin typeface="Arial"/>
                <a:cs typeface="Arial"/>
              </a:rPr>
              <a:t>Our clinical engagement workstream recognised </a:t>
            </a:r>
            <a:r>
              <a:rPr lang="en-GB" b="1" dirty="0">
                <a:latin typeface="Arial"/>
                <a:cs typeface="Arial"/>
              </a:rPr>
              <a:t>the speed of the NHS coming together and working to tackle COVID</a:t>
            </a:r>
            <a:r>
              <a:rPr lang="en-GB" dirty="0">
                <a:latin typeface="Arial"/>
                <a:cs typeface="Arial"/>
              </a:rPr>
              <a:t>. Such a strong collective endeavour might be attributed in part to the NHS model.</a:t>
            </a:r>
          </a:p>
          <a:p>
            <a:r>
              <a:rPr lang="en-GB" b="1" dirty="0">
                <a:latin typeface="Arial"/>
                <a:cs typeface="Arial"/>
              </a:rPr>
              <a:t>Patient engagement </a:t>
            </a:r>
            <a:r>
              <a:rPr lang="en-GB" dirty="0">
                <a:latin typeface="Arial"/>
                <a:cs typeface="Arial"/>
              </a:rPr>
              <a:t>also indicated </a:t>
            </a:r>
            <a:r>
              <a:rPr lang="en-GB" b="1" dirty="0">
                <a:latin typeface="Arial"/>
                <a:cs typeface="Arial"/>
              </a:rPr>
              <a:t>patients thought we should celebrate the COVID-19 vaccination rollout.</a:t>
            </a:r>
            <a:r>
              <a:rPr lang="en-GB" dirty="0">
                <a:latin typeface="Arial"/>
                <a:cs typeface="Arial"/>
              </a:rPr>
              <a:t> </a:t>
            </a:r>
            <a:endParaRPr lang="en-GB" dirty="0"/>
          </a:p>
          <a:p>
            <a:r>
              <a:rPr lang="en-GB" b="1" dirty="0">
                <a:latin typeface="Arial"/>
                <a:cs typeface="Arial"/>
              </a:rPr>
              <a:t>Goodwill</a:t>
            </a:r>
            <a:r>
              <a:rPr lang="en-GB" dirty="0">
                <a:latin typeface="Arial"/>
                <a:cs typeface="Arial"/>
              </a:rPr>
              <a:t> towards the NHS remains strong. </a:t>
            </a:r>
            <a:r>
              <a:rPr lang="en-GB" b="1" dirty="0">
                <a:latin typeface="Arial"/>
                <a:cs typeface="Arial"/>
              </a:rPr>
              <a:t>National Voices </a:t>
            </a:r>
            <a:r>
              <a:rPr lang="en-GB" dirty="0">
                <a:latin typeface="Arial"/>
                <a:cs typeface="Arial"/>
              </a:rPr>
              <a:t>has found that small charities and patients want to give back, and want the service to improve.</a:t>
            </a:r>
          </a:p>
        </p:txBody>
      </p:sp>
      <p:sp>
        <p:nvSpPr>
          <p:cNvPr id="4" name="TextBox 3">
            <a:extLst>
              <a:ext uri="{FF2B5EF4-FFF2-40B4-BE49-F238E27FC236}">
                <a16:creationId xmlns:a16="http://schemas.microsoft.com/office/drawing/2014/main" id="{384EF805-07A6-633E-3781-DAFA0BFFE255}"/>
              </a:ext>
            </a:extLst>
          </p:cNvPr>
          <p:cNvSpPr txBox="1"/>
          <p:nvPr/>
        </p:nvSpPr>
        <p:spPr>
          <a:xfrm>
            <a:off x="441808" y="971200"/>
            <a:ext cx="10464385" cy="738664"/>
          </a:xfrm>
          <a:prstGeom prst="rect">
            <a:avLst/>
          </a:prstGeom>
          <a:noFill/>
        </p:spPr>
        <p:txBody>
          <a:bodyPr wrap="square" lIns="91440" tIns="45720" rIns="91440" bIns="45720" rtlCol="0" anchor="t">
            <a:spAutoFit/>
          </a:bodyPr>
          <a:lstStyle/>
          <a:p>
            <a:r>
              <a:rPr lang="en-GB" sz="1400" dirty="0">
                <a:latin typeface="Arial"/>
                <a:cs typeface="Arial"/>
              </a:rPr>
              <a:t>We commissioned partners including Healthwatch, National Voices and the Patients Association to conduct engagement. We also interviewed health and care leaders and clinicians, participated in Assembly break-out discussions, and sought insights from NHS England’s engagement and Patient and Public Voice networks.</a:t>
            </a:r>
          </a:p>
        </p:txBody>
      </p:sp>
    </p:spTree>
    <p:extLst>
      <p:ext uri="{BB962C8B-B14F-4D97-AF65-F5344CB8AC3E}">
        <p14:creationId xmlns:p14="http://schemas.microsoft.com/office/powerpoint/2010/main" val="2682344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187FD3-D4F8-9FAC-F12B-865695F789BE}"/>
              </a:ext>
            </a:extLst>
          </p:cNvPr>
          <p:cNvSpPr txBox="1">
            <a:spLocks/>
          </p:cNvSpPr>
          <p:nvPr/>
        </p:nvSpPr>
        <p:spPr>
          <a:xfrm>
            <a:off x="274529" y="290596"/>
            <a:ext cx="10580581" cy="68960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a:solidFill>
                  <a:srgbClr val="005EB8"/>
                </a:solidFill>
                <a:latin typeface="Arial" panose="020B0604020202020204" pitchFamily="34" charset="0"/>
                <a:ea typeface="+mj-ea"/>
                <a:cs typeface="Arial" panose="020B0604020202020204" pitchFamily="34" charset="0"/>
              </a:defRPr>
            </a:lvl1pPr>
          </a:lstStyle>
          <a:p>
            <a:r>
              <a:rPr lang="en-GB" sz="2400"/>
              <a:t>Q1: What should we </a:t>
            </a:r>
            <a:r>
              <a:rPr lang="en-GB" sz="2400" b="1"/>
              <a:t>celebrate</a:t>
            </a:r>
            <a:r>
              <a:rPr lang="en-GB" sz="2400"/>
              <a:t> about the NHS?  </a:t>
            </a:r>
            <a:r>
              <a:rPr lang="en-GB" sz="2400">
                <a:solidFill>
                  <a:schemeClr val="bg1">
                    <a:lumMod val="50000"/>
                  </a:schemeClr>
                </a:solidFill>
              </a:rPr>
              <a:t>Typical quotes from engagement  </a:t>
            </a:r>
            <a:endParaRPr lang="en-GB" sz="2400">
              <a:solidFill>
                <a:schemeClr val="tx1">
                  <a:lumMod val="50000"/>
                  <a:lumOff val="50000"/>
                </a:schemeClr>
              </a:solidFill>
            </a:endParaRPr>
          </a:p>
        </p:txBody>
      </p:sp>
      <p:sp>
        <p:nvSpPr>
          <p:cNvPr id="45" name="Speech Bubble: Oval 44">
            <a:extLst>
              <a:ext uri="{FF2B5EF4-FFF2-40B4-BE49-F238E27FC236}">
                <a16:creationId xmlns:a16="http://schemas.microsoft.com/office/drawing/2014/main" id="{D8558190-E101-B099-C8A4-D27BC0AD0C6B}"/>
              </a:ext>
            </a:extLst>
          </p:cNvPr>
          <p:cNvSpPr/>
          <p:nvPr/>
        </p:nvSpPr>
        <p:spPr>
          <a:xfrm flipH="1">
            <a:off x="9261192" y="936770"/>
            <a:ext cx="2695363" cy="1709639"/>
          </a:xfrm>
          <a:prstGeom prst="wedgeEllipseCallout">
            <a:avLst>
              <a:gd name="adj1" fmla="val 65671"/>
              <a:gd name="adj2" fmla="val -2582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There was no NHS when I was born in 1946.  Me and my </a:t>
            </a:r>
            <a:r>
              <a:rPr lang="en-GB" sz="1400" dirty="0">
                <a:solidFill>
                  <a:srgbClr val="000000"/>
                </a:solidFill>
                <a:latin typeface="Arial (body) "/>
              </a:rPr>
              <a:t>w</a:t>
            </a:r>
            <a:r>
              <a:rPr kumimoji="0" lang="en-GB" sz="1400" b="0" i="0" u="none" strike="noStrike" kern="1200" cap="none" spc="0" normalizeH="0" baseline="0" noProof="0" dirty="0" err="1">
                <a:ln>
                  <a:noFill/>
                </a:ln>
                <a:solidFill>
                  <a:srgbClr val="000000"/>
                </a:solidFill>
                <a:effectLst/>
                <a:uLnTx/>
                <a:uFillTx/>
                <a:latin typeface="Arial (body) "/>
                <a:ea typeface="+mn-ea"/>
                <a:cs typeface="+mn-cs"/>
              </a:rPr>
              <a:t>ife</a:t>
            </a:r>
            <a:r>
              <a:rPr kumimoji="0" lang="en-GB" sz="1400" b="0" i="0" u="none" strike="noStrike" kern="1200" cap="none" spc="0" normalizeH="0" baseline="0" noProof="0" dirty="0">
                <a:ln>
                  <a:noFill/>
                </a:ln>
                <a:solidFill>
                  <a:srgbClr val="000000"/>
                </a:solidFill>
                <a:effectLst/>
                <a:uLnTx/>
                <a:uFillTx/>
                <a:latin typeface="Arial (body) "/>
                <a:ea typeface="+mn-ea"/>
                <a:cs typeface="+mn-cs"/>
              </a:rPr>
              <a:t> are alive today because of NHS operations</a:t>
            </a:r>
          </a:p>
        </p:txBody>
      </p:sp>
      <p:grpSp>
        <p:nvGrpSpPr>
          <p:cNvPr id="51" name="Group 50">
            <a:extLst>
              <a:ext uri="{FF2B5EF4-FFF2-40B4-BE49-F238E27FC236}">
                <a16:creationId xmlns:a16="http://schemas.microsoft.com/office/drawing/2014/main" id="{E8FBC422-3620-4DE9-BEAE-1B43FF7137A7}"/>
              </a:ext>
            </a:extLst>
          </p:cNvPr>
          <p:cNvGrpSpPr/>
          <p:nvPr/>
        </p:nvGrpSpPr>
        <p:grpSpPr>
          <a:xfrm>
            <a:off x="197203" y="1482237"/>
            <a:ext cx="8962437" cy="4902751"/>
            <a:chOff x="4063936" y="1436010"/>
            <a:chExt cx="8962437" cy="4902751"/>
          </a:xfrm>
        </p:grpSpPr>
        <p:sp>
          <p:nvSpPr>
            <p:cNvPr id="53" name="Speech Bubble: Oval 52">
              <a:extLst>
                <a:ext uri="{FF2B5EF4-FFF2-40B4-BE49-F238E27FC236}">
                  <a16:creationId xmlns:a16="http://schemas.microsoft.com/office/drawing/2014/main" id="{9F75F90B-A868-6F91-0834-D444E896F89F}"/>
                </a:ext>
              </a:extLst>
            </p:cNvPr>
            <p:cNvSpPr/>
            <p:nvPr/>
          </p:nvSpPr>
          <p:spPr>
            <a:xfrm flipH="1">
              <a:off x="10749228" y="1910114"/>
              <a:ext cx="2277145" cy="1709639"/>
            </a:xfrm>
            <a:prstGeom prst="wedgeEllipseCallout">
              <a:avLst>
                <a:gd name="adj1" fmla="val -60284"/>
                <a:gd name="adj2" fmla="val 96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Universal access to free healthcare is HUGE and still to be celebrated and protected</a:t>
              </a:r>
            </a:p>
          </p:txBody>
        </p:sp>
        <p:sp>
          <p:nvSpPr>
            <p:cNvPr id="54" name="Speech Bubble: Oval 53">
              <a:extLst>
                <a:ext uri="{FF2B5EF4-FFF2-40B4-BE49-F238E27FC236}">
                  <a16:creationId xmlns:a16="http://schemas.microsoft.com/office/drawing/2014/main" id="{D324914A-D2ED-9F37-7AEB-2AA8FCECFB2B}"/>
                </a:ext>
              </a:extLst>
            </p:cNvPr>
            <p:cNvSpPr/>
            <p:nvPr/>
          </p:nvSpPr>
          <p:spPr>
            <a:xfrm flipH="1">
              <a:off x="4735364" y="4960831"/>
              <a:ext cx="2461572" cy="1377930"/>
            </a:xfrm>
            <a:prstGeom prst="wedgeEllipseCallout">
              <a:avLst>
                <a:gd name="adj1" fmla="val -32866"/>
                <a:gd name="adj2" fmla="val 575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Primary Care is the jewel in the crown</a:t>
              </a:r>
            </a:p>
          </p:txBody>
        </p:sp>
        <p:sp>
          <p:nvSpPr>
            <p:cNvPr id="55" name="Speech Bubble: Oval 54">
              <a:extLst>
                <a:ext uri="{FF2B5EF4-FFF2-40B4-BE49-F238E27FC236}">
                  <a16:creationId xmlns:a16="http://schemas.microsoft.com/office/drawing/2014/main" id="{93688EE9-4817-4C1F-B9A2-3E3CF2F7BC3A}"/>
                </a:ext>
              </a:extLst>
            </p:cNvPr>
            <p:cNvSpPr/>
            <p:nvPr/>
          </p:nvSpPr>
          <p:spPr>
            <a:xfrm flipH="1">
              <a:off x="4141262" y="2949820"/>
              <a:ext cx="2684428" cy="1709638"/>
            </a:xfrm>
            <a:prstGeom prst="wedgeEllipseCallout">
              <a:avLst>
                <a:gd name="adj1" fmla="val 45644"/>
                <a:gd name="adj2" fmla="val 5951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The NHS is a genuinely inclusive institution with a diverse workforce which should be celebrated</a:t>
              </a:r>
            </a:p>
          </p:txBody>
        </p:sp>
        <p:sp>
          <p:nvSpPr>
            <p:cNvPr id="56" name="Speech Bubble: Oval 55">
              <a:extLst>
                <a:ext uri="{FF2B5EF4-FFF2-40B4-BE49-F238E27FC236}">
                  <a16:creationId xmlns:a16="http://schemas.microsoft.com/office/drawing/2014/main" id="{FE53648F-93F1-7EB1-FF6B-454BB6061E73}"/>
                </a:ext>
              </a:extLst>
            </p:cNvPr>
            <p:cNvSpPr/>
            <p:nvPr/>
          </p:nvSpPr>
          <p:spPr>
            <a:xfrm flipH="1">
              <a:off x="4063936" y="1436010"/>
              <a:ext cx="2903569" cy="1170292"/>
            </a:xfrm>
            <a:prstGeom prst="wedgeEllipseCallout">
              <a:avLst>
                <a:gd name="adj1" fmla="val 25222"/>
                <a:gd name="adj2" fmla="val -851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body) "/>
                  <a:ea typeface="+mn-ea"/>
                  <a:cs typeface="+mn-cs"/>
                </a:rPr>
                <a:t>Staff in all roles deliver over and above</a:t>
              </a:r>
            </a:p>
          </p:txBody>
        </p:sp>
      </p:grpSp>
      <p:grpSp>
        <p:nvGrpSpPr>
          <p:cNvPr id="59" name="Group 58">
            <a:extLst>
              <a:ext uri="{FF2B5EF4-FFF2-40B4-BE49-F238E27FC236}">
                <a16:creationId xmlns:a16="http://schemas.microsoft.com/office/drawing/2014/main" id="{2C758C08-4D33-7AE3-3187-731E6CF2BD1F}"/>
              </a:ext>
            </a:extLst>
          </p:cNvPr>
          <p:cNvGrpSpPr/>
          <p:nvPr/>
        </p:nvGrpSpPr>
        <p:grpSpPr>
          <a:xfrm>
            <a:off x="3124922" y="1159881"/>
            <a:ext cx="8523708" cy="4986232"/>
            <a:chOff x="-839260" y="1394345"/>
            <a:chExt cx="7175570" cy="4656225"/>
          </a:xfrm>
          <a:solidFill>
            <a:schemeClr val="accent1">
              <a:lumMod val="20000"/>
              <a:lumOff val="80000"/>
            </a:schemeClr>
          </a:solidFill>
        </p:grpSpPr>
        <p:sp>
          <p:nvSpPr>
            <p:cNvPr id="61" name="Speech Bubble: Oval 60">
              <a:extLst>
                <a:ext uri="{FF2B5EF4-FFF2-40B4-BE49-F238E27FC236}">
                  <a16:creationId xmlns:a16="http://schemas.microsoft.com/office/drawing/2014/main" id="{5BCDC9C2-C596-E920-A78B-CC6C7C9092C3}"/>
                </a:ext>
              </a:extLst>
            </p:cNvPr>
            <p:cNvSpPr/>
            <p:nvPr/>
          </p:nvSpPr>
          <p:spPr>
            <a:xfrm flipH="1">
              <a:off x="4326477" y="3560376"/>
              <a:ext cx="2009833" cy="1746500"/>
            </a:xfrm>
            <a:prstGeom prst="wedgeEllipseCallout">
              <a:avLst>
                <a:gd name="adj1" fmla="val -35962"/>
                <a:gd name="adj2" fmla="val 5746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The fact that everyone gets the same care is astonishing and the mark of a civilised society</a:t>
              </a:r>
            </a:p>
          </p:txBody>
        </p:sp>
        <p:sp>
          <p:nvSpPr>
            <p:cNvPr id="62" name="Speech Bubble: Oval 61">
              <a:extLst>
                <a:ext uri="{FF2B5EF4-FFF2-40B4-BE49-F238E27FC236}">
                  <a16:creationId xmlns:a16="http://schemas.microsoft.com/office/drawing/2014/main" id="{EFC90955-4175-5644-4B4C-5424872ADCAA}"/>
                </a:ext>
              </a:extLst>
            </p:cNvPr>
            <p:cNvSpPr/>
            <p:nvPr/>
          </p:nvSpPr>
          <p:spPr>
            <a:xfrm flipH="1">
              <a:off x="-839260" y="3560376"/>
              <a:ext cx="2935578" cy="1883058"/>
            </a:xfrm>
            <a:prstGeom prst="wedgeEllipseCallout">
              <a:avLst>
                <a:gd name="adj1" fmla="val -57740"/>
                <a:gd name="adj2" fmla="val -4205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We should celebrate the NHS link with research and academia in terms of single system illness and disease.  The care that people need in terms of this must be second to none when considered internationally</a:t>
              </a:r>
            </a:p>
          </p:txBody>
        </p:sp>
        <p:sp>
          <p:nvSpPr>
            <p:cNvPr id="63" name="Speech Bubble: Oval 62">
              <a:extLst>
                <a:ext uri="{FF2B5EF4-FFF2-40B4-BE49-F238E27FC236}">
                  <a16:creationId xmlns:a16="http://schemas.microsoft.com/office/drawing/2014/main" id="{4E39C8E9-A36E-3FD7-12BE-046E98A5975B}"/>
                </a:ext>
              </a:extLst>
            </p:cNvPr>
            <p:cNvSpPr/>
            <p:nvPr/>
          </p:nvSpPr>
          <p:spPr>
            <a:xfrm flipH="1">
              <a:off x="2414008" y="4454081"/>
              <a:ext cx="1916984" cy="1596489"/>
            </a:xfrm>
            <a:prstGeom prst="wedgeEllipseCallout">
              <a:avLst>
                <a:gd name="adj1" fmla="val 62753"/>
                <a:gd name="adj2" fmla="val -6306"/>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Listening to the patient and involving them more in their care where appropriate</a:t>
              </a:r>
            </a:p>
          </p:txBody>
        </p:sp>
        <p:sp>
          <p:nvSpPr>
            <p:cNvPr id="64" name="Speech Bubble: Oval 63">
              <a:extLst>
                <a:ext uri="{FF2B5EF4-FFF2-40B4-BE49-F238E27FC236}">
                  <a16:creationId xmlns:a16="http://schemas.microsoft.com/office/drawing/2014/main" id="{FFDDEA7C-DB6F-31AE-9849-1AE15A834316}"/>
                </a:ext>
              </a:extLst>
            </p:cNvPr>
            <p:cNvSpPr/>
            <p:nvPr/>
          </p:nvSpPr>
          <p:spPr>
            <a:xfrm flipH="1">
              <a:off x="-618129" y="1394345"/>
              <a:ext cx="2820055" cy="1883058"/>
            </a:xfrm>
            <a:prstGeom prst="wedgeEllipseCallout">
              <a:avLst>
                <a:gd name="adj1" fmla="val 49179"/>
                <a:gd name="adj2" fmla="val 36243"/>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body) "/>
                  <a:ea typeface="+mn-ea"/>
                  <a:cs typeface="+mn-cs"/>
                </a:rPr>
                <a:t>Advancements in the treatment of cancer, the ability to tailor these to the individual and provide the best standard of care through personalised medicines. These will be the future of the NHS</a:t>
              </a:r>
            </a:p>
          </p:txBody>
        </p:sp>
      </p:grpSp>
    </p:spTree>
    <p:extLst>
      <p:ext uri="{BB962C8B-B14F-4D97-AF65-F5344CB8AC3E}">
        <p14:creationId xmlns:p14="http://schemas.microsoft.com/office/powerpoint/2010/main" val="419023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604FEC-3AB1-2EB5-6BA3-D9C8ABC5A075}"/>
              </a:ext>
            </a:extLst>
          </p:cNvPr>
          <p:cNvSpPr>
            <a:spLocks noGrp="1"/>
          </p:cNvSpPr>
          <p:nvPr>
            <p:ph sz="quarter" idx="10"/>
          </p:nvPr>
        </p:nvSpPr>
        <p:spPr/>
        <p:txBody>
          <a:bodyPr/>
          <a:lstStyle/>
          <a:p>
            <a:pPr marL="0" indent="0">
              <a:buNone/>
            </a:pPr>
            <a:r>
              <a:rPr lang="en-GB" sz="2800">
                <a:solidFill>
                  <a:schemeClr val="bg1"/>
                </a:solidFill>
              </a:rPr>
              <a:t>Q2: Where is the NHS </a:t>
            </a:r>
            <a:r>
              <a:rPr lang="en-GB" sz="2800" b="1">
                <a:solidFill>
                  <a:schemeClr val="bg1"/>
                </a:solidFill>
              </a:rPr>
              <a:t>making progress</a:t>
            </a:r>
            <a:r>
              <a:rPr lang="en-GB" sz="2800">
                <a:solidFill>
                  <a:schemeClr val="bg1"/>
                </a:solidFill>
              </a:rPr>
              <a:t>?</a:t>
            </a:r>
            <a:endParaRPr lang="en-GB">
              <a:solidFill>
                <a:schemeClr val="bg1"/>
              </a:solidFill>
            </a:endParaRPr>
          </a:p>
        </p:txBody>
      </p:sp>
    </p:spTree>
    <p:extLst>
      <p:ext uri="{BB962C8B-B14F-4D97-AF65-F5344CB8AC3E}">
        <p14:creationId xmlns:p14="http://schemas.microsoft.com/office/powerpoint/2010/main" val="207598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20000"/>
            <a:lumOff val="80000"/>
          </a:schemeClr>
        </a:solidFill>
        <a:ln>
          <a:noFill/>
        </a:ln>
      </a:spPr>
      <a:bodyPr rtlCol="0" anchor="t"/>
      <a:lstStyle>
        <a:defPPr algn="l">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a421a63-4ef2-40c4-abde-d85644711f7f">
      <UserInfo>
        <DisplayName>Josie Rendle</DisplayName>
        <AccountId>121</AccountId>
        <AccountType/>
      </UserInfo>
      <UserInfo>
        <DisplayName>Sarah Sharp</DisplayName>
        <AccountId>321</AccountId>
        <AccountType/>
      </UserInfo>
      <UserInfo>
        <DisplayName>Ruairi O'connor</DisplayName>
        <AccountId>80</AccountId>
        <AccountType/>
      </UserInfo>
      <UserInfo>
        <DisplayName>Estelle Hook</DisplayName>
        <AccountId>276</AccountId>
        <AccountType/>
      </UserInfo>
    </SharedWithUsers>
    <lcf76f155ced4ddcb4097134ff3c332f xmlns="c0aab5ec-158e-45be-9f4b-20b51830644c">
      <Terms xmlns="http://schemas.microsoft.com/office/infopath/2007/PartnerControls"/>
    </lcf76f155ced4ddcb4097134ff3c332f>
    <TaxCatchAll xmlns="0a421a63-4ef2-40c4-abde-d85644711f7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3ED834363F47429B4DF542BC434BD3" ma:contentTypeVersion="11" ma:contentTypeDescription="Create a new document." ma:contentTypeScope="" ma:versionID="873420de86bf9239d9ff076ddbebdd26">
  <xsd:schema xmlns:xsd="http://www.w3.org/2001/XMLSchema" xmlns:xs="http://www.w3.org/2001/XMLSchema" xmlns:p="http://schemas.microsoft.com/office/2006/metadata/properties" xmlns:ns2="0a421a63-4ef2-40c4-abde-d85644711f7f" xmlns:ns3="c0aab5ec-158e-45be-9f4b-20b51830644c" targetNamespace="http://schemas.microsoft.com/office/2006/metadata/properties" ma:root="true" ma:fieldsID="352095de0fda87c57ea68874d42edfc7" ns2:_="" ns3:_="">
    <xsd:import namespace="0a421a63-4ef2-40c4-abde-d85644711f7f"/>
    <xsd:import namespace="c0aab5ec-158e-45be-9f4b-20b51830644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ObjectDetectorVersion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21a63-4ef2-40c4-abde-d85644711f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3086ebb-1576-40d1-b806-5a0bf97191cd}" ma:internalName="TaxCatchAll" ma:showField="CatchAllData" ma:web="0a421a63-4ef2-40c4-abde-d85644711f7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0aab5ec-158e-45be-9f4b-20b51830644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3AF7B9-F668-4BDB-8C5E-A778C177A099}">
  <ds:schemaRefs>
    <ds:schemaRef ds:uri="0a421a63-4ef2-40c4-abde-d85644711f7f"/>
    <ds:schemaRef ds:uri="http://purl.org/dc/terms/"/>
    <ds:schemaRef ds:uri="http://purl.org/dc/elements/1.1/"/>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c0aab5ec-158e-45be-9f4b-20b51830644c"/>
    <ds:schemaRef ds:uri="http://www.w3.org/XML/1998/namespace"/>
  </ds:schemaRefs>
</ds:datastoreItem>
</file>

<file path=customXml/itemProps2.xml><?xml version="1.0" encoding="utf-8"?>
<ds:datastoreItem xmlns:ds="http://schemas.openxmlformats.org/officeDocument/2006/customXml" ds:itemID="{E4E705DF-CDDE-4992-9C97-4C48A29FED2A}">
  <ds:schemaRefs>
    <ds:schemaRef ds:uri="http://schemas.microsoft.com/sharepoint/v3/contenttype/forms"/>
  </ds:schemaRefs>
</ds:datastoreItem>
</file>

<file path=customXml/itemProps3.xml><?xml version="1.0" encoding="utf-8"?>
<ds:datastoreItem xmlns:ds="http://schemas.openxmlformats.org/officeDocument/2006/customXml" ds:itemID="{B1C47108-9BEC-40D1-9931-9E58FF7F7DF6}">
  <ds:schemaRefs>
    <ds:schemaRef ds:uri="0a421a63-4ef2-40c4-abde-d85644711f7f"/>
    <ds:schemaRef ds:uri="c0aab5ec-158e-45be-9f4b-20b5183064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1121</TotalTime>
  <Words>7342</Words>
  <Application>Microsoft Office PowerPoint</Application>
  <PresentationFormat>Widescreen</PresentationFormat>
  <Paragraphs>438</Paragraphs>
  <Slides>33</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33</vt:i4>
      </vt:variant>
    </vt:vector>
  </HeadingPairs>
  <TitlesOfParts>
    <vt:vector size="40" baseType="lpstr">
      <vt:lpstr>Arial</vt:lpstr>
      <vt:lpstr>Arial (body) </vt:lpstr>
      <vt:lpstr>Arial,Sans-Serif</vt:lpstr>
      <vt:lpstr>Calibri</vt:lpstr>
      <vt:lpstr>Office Theme</vt:lpstr>
      <vt:lpstr>Custom Design</vt:lpstr>
      <vt:lpstr>1_Custom Design</vt:lpstr>
      <vt:lpstr>NHS Assembly: NHS@75 an engagement summary  June 2023</vt:lpstr>
      <vt:lpstr>Contents </vt:lpstr>
      <vt:lpstr>Overview of the process undertaken </vt:lpstr>
      <vt:lpstr>Across our engagement, there was a general consensus around the strengths, areas for improvement and most important shifts required for the NHS</vt:lpstr>
      <vt:lpstr>PowerPoint Presentation</vt:lpstr>
      <vt:lpstr>Q1: Citizen Space feedback on what should we celebrate about the NHS?</vt:lpstr>
      <vt:lpstr>Q1: Other feedback on what should we celebrate about the NHS? </vt:lpstr>
      <vt:lpstr>PowerPoint Presentation</vt:lpstr>
      <vt:lpstr>PowerPoint Presentation</vt:lpstr>
      <vt:lpstr>Q2: Citizen Space feedback on where is the NHS making progress? </vt:lpstr>
      <vt:lpstr>Q2: Other feedback: Where is the NHS making progress? </vt:lpstr>
      <vt:lpstr>PowerPoint Presentation</vt:lpstr>
      <vt:lpstr>PowerPoint Presentation</vt:lpstr>
      <vt:lpstr>Q3: Citizen Space feedback on where does the NHS need to improve? </vt:lpstr>
      <vt:lpstr>Q3: Other feedback on where does the NHS need to improve? </vt:lpstr>
      <vt:lpstr>PowerPoint Presentation</vt:lpstr>
      <vt:lpstr>PowerPoint Presentation</vt:lpstr>
      <vt:lpstr>Q4: Citizen Space feedback on what are the most important lessons we have learnt? </vt:lpstr>
      <vt:lpstr>Q4: Other feedback on the most important lessons we have learnt </vt:lpstr>
      <vt:lpstr>PowerPoint Presentation</vt:lpstr>
      <vt:lpstr>PowerPoint Presentation</vt:lpstr>
      <vt:lpstr>Q5: Citizen Space feedback on how should we change the way we deliver care? </vt:lpstr>
      <vt:lpstr>Q5: Other feedback on how should we change the way we deliver care?</vt:lpstr>
      <vt:lpstr>PowerPoint Presentation</vt:lpstr>
      <vt:lpstr>PowerPoint Presentation</vt:lpstr>
      <vt:lpstr>Q6: Citizen Space feedback on what needs to be in place to meet these ambitions? </vt:lpstr>
      <vt:lpstr>Q6: Other feedback on what needs to be in place to meet these ambitions? </vt:lpstr>
      <vt:lpstr>PowerPoint Presentation</vt:lpstr>
      <vt:lpstr>PowerPoint Presentation</vt:lpstr>
      <vt:lpstr> Q7: Citizen Space feedback on examples of brilliant ways in which the NHS is working now which could be a bigger part of how we work in the future</vt:lpstr>
      <vt:lpstr>PowerPoint Presentation</vt:lpstr>
      <vt:lpstr>Overview of Citizen Space feedback analysis methodology</vt:lpstr>
      <vt:lpstr>Thematic dictionary used in Citizen Space analysis</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Medium term strategy – draft proposals  5th April 2023</dc:title>
  <dc:creator>BUTCHER, Hannah (NHS ENGLAND – X24)</dc:creator>
  <cp:lastModifiedBy>Anne Pollock</cp:lastModifiedBy>
  <cp:revision>3</cp:revision>
  <dcterms:created xsi:type="dcterms:W3CDTF">2023-04-05T14:25:35Z</dcterms:created>
  <dcterms:modified xsi:type="dcterms:W3CDTF">2023-06-23T09:02:00Z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0x010100983ED834363F47429B4DF542BC434BD3</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ies>
</file>